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16" r:id="rId2"/>
    <p:sldId id="335" r:id="rId3"/>
    <p:sldId id="570" r:id="rId4"/>
    <p:sldId id="571" r:id="rId5"/>
    <p:sldId id="572" r:id="rId6"/>
    <p:sldId id="573" r:id="rId7"/>
    <p:sldId id="341" r:id="rId8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8D6BA3-E980-4DDA-9CBF-E467C4264CD1}" v="43" dt="2025-10-19T17:37:42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6" autoAdjust="0"/>
    <p:restoredTop sz="83495" autoAdjust="0"/>
  </p:normalViewPr>
  <p:slideViewPr>
    <p:cSldViewPr>
      <p:cViewPr varScale="1">
        <p:scale>
          <a:sx n="88" d="100"/>
          <a:sy n="88" d="100"/>
        </p:scale>
        <p:origin x="1092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6AC63-37CD-4BAD-94D2-3823B2FA47C3}" type="datetimeFigureOut">
              <a:rPr lang="en-GB" smtClean="0"/>
              <a:pPr/>
              <a:t>19/10/2025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3141E-5A90-4569-BFE3-77483FF7B1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90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21255-6FDC-4C95-9BA6-948CB69505BC}" type="datetimeFigureOut">
              <a:rPr lang="en-GB" smtClean="0"/>
              <a:pPr/>
              <a:t>19/10/2025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D861-C13E-4BAB-8B83-525B4A5547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149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54F3-3D92-400B-98A1-B26D84B71119}" type="datetime1">
              <a:rPr lang="en-GB" smtClean="0"/>
              <a:t>19/10/2025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Debbie Simpson ©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6CDE-385D-4D52-B631-EC3309386E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A060-48F3-454E-843C-A029B98CB1D3}" type="datetime1">
              <a:rPr lang="en-GB" smtClean="0"/>
              <a:t>19/10/2025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Debbie Simpson ©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6CDE-385D-4D52-B631-EC3309386E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68D0-0A18-4589-9A88-1307A6F62DFD}" type="datetime1">
              <a:rPr lang="en-GB" smtClean="0"/>
              <a:t>19/10/2025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Debbie Simpson ©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6CDE-385D-4D52-B631-EC3309386E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45B6-928C-4D71-8696-BD088F0E719E}" type="datetime1">
              <a:rPr lang="en-GB" smtClean="0"/>
              <a:t>19/10/2025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Debbie Simpson ©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6CDE-385D-4D52-B631-EC3309386E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40E9-241A-4D95-B1AB-4930175DB4D2}" type="datetime1">
              <a:rPr lang="en-GB" smtClean="0"/>
              <a:t>19/10/2025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Debbie Simpson ©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6CDE-385D-4D52-B631-EC3309386E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A874-FF4F-406F-800B-77FF2B79B6D4}" type="datetime1">
              <a:rPr lang="en-GB" smtClean="0"/>
              <a:t>19/10/2025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Debbie Simpson ©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6CDE-385D-4D52-B631-EC3309386E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A277-9EE0-4632-B726-89F9B6782FE7}" type="datetime1">
              <a:rPr lang="en-GB" smtClean="0"/>
              <a:t>19/10/2025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Debbie Simpson ©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6CDE-385D-4D52-B631-EC3309386E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72EB-2840-4790-AF05-FEA5F5814650}" type="datetime1">
              <a:rPr lang="en-GB" smtClean="0"/>
              <a:t>19/10/2025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Debbie Simpson ©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6CDE-385D-4D52-B631-EC3309386E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940B-8F22-4669-840F-C262E5C75C5F}" type="datetime1">
              <a:rPr lang="en-GB" smtClean="0"/>
              <a:t>19/10/2025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Debbie Simpson 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6CDE-385D-4D52-B631-EC3309386E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956D-888A-49C0-910E-A64FCF38A325}" type="datetime1">
              <a:rPr lang="en-GB" smtClean="0"/>
              <a:t>19/10/2025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Debbie Simpson ©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6CDE-385D-4D52-B631-EC3309386E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8C88-22D1-4BCA-A6BF-599A771FFE58}" type="datetime1">
              <a:rPr lang="en-GB" smtClean="0"/>
              <a:t>19/10/2025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Debbie Simpson ©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6CDE-385D-4D52-B631-EC3309386E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D6499-E4AF-4792-A13D-55F8FD54BB51}" type="datetime1">
              <a:rPr lang="en-GB" smtClean="0"/>
              <a:t>19/10/2025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Copyright Debbie Simpson ©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86CDE-385D-4D52-B631-EC3309386EC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cips.org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 Image.png">
            <a:extLst>
              <a:ext uri="{FF2B5EF4-FFF2-40B4-BE49-F238E27FC236}">
                <a16:creationId xmlns:a16="http://schemas.microsoft.com/office/drawing/2014/main" id="{1E195D96-90A3-4DD6-9B77-6FEFD3C60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291" y="1"/>
            <a:ext cx="3473959" cy="42719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2162C4-C473-4031-8280-7028EC7A9432}"/>
              </a:ext>
            </a:extLst>
          </p:cNvPr>
          <p:cNvSpPr txBox="1"/>
          <p:nvPr/>
        </p:nvSpPr>
        <p:spPr>
          <a:xfrm>
            <a:off x="5076056" y="4542905"/>
            <a:ext cx="3892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2025 ICIPS Maturity Assessment Insight</a:t>
            </a:r>
          </a:p>
          <a:p>
            <a:pPr algn="ctr"/>
            <a:endParaRPr lang="en-US" sz="2400" b="1" dirty="0"/>
          </a:p>
          <a:p>
            <a:pPr algn="ctr"/>
            <a:endParaRPr lang="en-GB" sz="2400" b="1" dirty="0"/>
          </a:p>
        </p:txBody>
      </p:sp>
      <p:pic>
        <p:nvPicPr>
          <p:cNvPr id="7" name="Picture 6" descr="logo.png">
            <a:extLst>
              <a:ext uri="{FF2B5EF4-FFF2-40B4-BE49-F238E27FC236}">
                <a16:creationId xmlns:a16="http://schemas.microsoft.com/office/drawing/2014/main" id="{DB36E9C3-68C6-4A77-8CCE-D6CBB1D287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22" y="2471447"/>
            <a:ext cx="1535946" cy="5997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764AA1-BCD6-48AC-824B-FDA106C12590}"/>
              </a:ext>
            </a:extLst>
          </p:cNvPr>
          <p:cNvSpPr txBox="1"/>
          <p:nvPr/>
        </p:nvSpPr>
        <p:spPr>
          <a:xfrm>
            <a:off x="4786315" y="3400425"/>
            <a:ext cx="25877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The Institute for Continuous Improvement in Public Services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2DF968-41FE-4850-9A88-EAC8735CB547}"/>
              </a:ext>
            </a:extLst>
          </p:cNvPr>
          <p:cNvSpPr txBox="1"/>
          <p:nvPr/>
        </p:nvSpPr>
        <p:spPr>
          <a:xfrm>
            <a:off x="4429126" y="936270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37" name="Block Arc 36">
            <a:extLst>
              <a:ext uri="{FF2B5EF4-FFF2-40B4-BE49-F238E27FC236}">
                <a16:creationId xmlns:a16="http://schemas.microsoft.com/office/drawing/2014/main" id="{BF207AF0-BB81-42AB-9886-808764AD57A3}"/>
              </a:ext>
            </a:extLst>
          </p:cNvPr>
          <p:cNvSpPr/>
          <p:nvPr/>
        </p:nvSpPr>
        <p:spPr>
          <a:xfrm flipH="1">
            <a:off x="4264822" y="1031109"/>
            <a:ext cx="285749" cy="185863"/>
          </a:xfrm>
          <a:prstGeom prst="blockArc">
            <a:avLst>
              <a:gd name="adj1" fmla="val 10800000"/>
              <a:gd name="adj2" fmla="val 6346799"/>
              <a:gd name="adj3" fmla="val 2529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E71DE00-F42A-4D22-80DD-9F9CE4E7DC2D}"/>
              </a:ext>
            </a:extLst>
          </p:cNvPr>
          <p:cNvSpPr txBox="1"/>
          <p:nvPr/>
        </p:nvSpPr>
        <p:spPr>
          <a:xfrm>
            <a:off x="4429126" y="1583712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39" name="Block Arc 38">
            <a:extLst>
              <a:ext uri="{FF2B5EF4-FFF2-40B4-BE49-F238E27FC236}">
                <a16:creationId xmlns:a16="http://schemas.microsoft.com/office/drawing/2014/main" id="{49FE4618-B2E0-4FB2-85CB-58BD402932B9}"/>
              </a:ext>
            </a:extLst>
          </p:cNvPr>
          <p:cNvSpPr/>
          <p:nvPr/>
        </p:nvSpPr>
        <p:spPr>
          <a:xfrm flipH="1">
            <a:off x="4264822" y="1645471"/>
            <a:ext cx="285749" cy="185863"/>
          </a:xfrm>
          <a:prstGeom prst="blockArc">
            <a:avLst>
              <a:gd name="adj1" fmla="val 10800000"/>
              <a:gd name="adj2" fmla="val 6346799"/>
              <a:gd name="adj3" fmla="val 2529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38BD3E-8D17-4E4C-8232-F7939AD4AD7E}"/>
              </a:ext>
            </a:extLst>
          </p:cNvPr>
          <p:cNvSpPr txBox="1"/>
          <p:nvPr/>
        </p:nvSpPr>
        <p:spPr>
          <a:xfrm>
            <a:off x="4429126" y="2112623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1" name="Block Arc 40">
            <a:extLst>
              <a:ext uri="{FF2B5EF4-FFF2-40B4-BE49-F238E27FC236}">
                <a16:creationId xmlns:a16="http://schemas.microsoft.com/office/drawing/2014/main" id="{5190A568-1C4C-4EC3-A5A4-80118F7D7FAD}"/>
              </a:ext>
            </a:extLst>
          </p:cNvPr>
          <p:cNvSpPr/>
          <p:nvPr/>
        </p:nvSpPr>
        <p:spPr>
          <a:xfrm flipH="1">
            <a:off x="4264822" y="2174382"/>
            <a:ext cx="285749" cy="185863"/>
          </a:xfrm>
          <a:prstGeom prst="blockArc">
            <a:avLst>
              <a:gd name="adj1" fmla="val 10800000"/>
              <a:gd name="adj2" fmla="val 6346799"/>
              <a:gd name="adj3" fmla="val 2529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444CA5-7FDF-4ED6-BE68-094D9276DF84}"/>
              </a:ext>
            </a:extLst>
          </p:cNvPr>
          <p:cNvSpPr txBox="1"/>
          <p:nvPr/>
        </p:nvSpPr>
        <p:spPr>
          <a:xfrm>
            <a:off x="4429126" y="2778247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3" name="Block Arc 42">
            <a:extLst>
              <a:ext uri="{FF2B5EF4-FFF2-40B4-BE49-F238E27FC236}">
                <a16:creationId xmlns:a16="http://schemas.microsoft.com/office/drawing/2014/main" id="{0C2E82A3-FBA1-4AF2-A454-1C2B277C093B}"/>
              </a:ext>
            </a:extLst>
          </p:cNvPr>
          <p:cNvSpPr/>
          <p:nvPr/>
        </p:nvSpPr>
        <p:spPr>
          <a:xfrm flipH="1">
            <a:off x="4264822" y="2840007"/>
            <a:ext cx="285749" cy="185863"/>
          </a:xfrm>
          <a:prstGeom prst="blockArc">
            <a:avLst>
              <a:gd name="adj1" fmla="val 10800000"/>
              <a:gd name="adj2" fmla="val 6346799"/>
              <a:gd name="adj3" fmla="val 2529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86DB70-2B71-41D8-9345-E8AB3E911D2D}"/>
              </a:ext>
            </a:extLst>
          </p:cNvPr>
          <p:cNvSpPr txBox="1"/>
          <p:nvPr/>
        </p:nvSpPr>
        <p:spPr>
          <a:xfrm>
            <a:off x="4429126" y="3348220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5" name="Block Arc 44">
            <a:extLst>
              <a:ext uri="{FF2B5EF4-FFF2-40B4-BE49-F238E27FC236}">
                <a16:creationId xmlns:a16="http://schemas.microsoft.com/office/drawing/2014/main" id="{231FF286-B329-449F-9CC1-F194AFB547D8}"/>
              </a:ext>
            </a:extLst>
          </p:cNvPr>
          <p:cNvSpPr/>
          <p:nvPr/>
        </p:nvSpPr>
        <p:spPr>
          <a:xfrm flipH="1">
            <a:off x="4264822" y="3409979"/>
            <a:ext cx="285749" cy="185863"/>
          </a:xfrm>
          <a:prstGeom prst="blockArc">
            <a:avLst>
              <a:gd name="adj1" fmla="val 10800000"/>
              <a:gd name="adj2" fmla="val 6346799"/>
              <a:gd name="adj3" fmla="val 2529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91FF2EB-FEF3-49ED-8A7A-4E5958994140}"/>
              </a:ext>
            </a:extLst>
          </p:cNvPr>
          <p:cNvSpPr txBox="1"/>
          <p:nvPr/>
        </p:nvSpPr>
        <p:spPr>
          <a:xfrm>
            <a:off x="4429126" y="3933826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7" name="Block Arc 46">
            <a:extLst>
              <a:ext uri="{FF2B5EF4-FFF2-40B4-BE49-F238E27FC236}">
                <a16:creationId xmlns:a16="http://schemas.microsoft.com/office/drawing/2014/main" id="{B098290D-5CE4-423E-BE2A-9B4914273570}"/>
              </a:ext>
            </a:extLst>
          </p:cNvPr>
          <p:cNvSpPr/>
          <p:nvPr/>
        </p:nvSpPr>
        <p:spPr>
          <a:xfrm flipH="1">
            <a:off x="4264822" y="3995585"/>
            <a:ext cx="285749" cy="185863"/>
          </a:xfrm>
          <a:prstGeom prst="blockArc">
            <a:avLst>
              <a:gd name="adj1" fmla="val 10800000"/>
              <a:gd name="adj2" fmla="val 6346799"/>
              <a:gd name="adj3" fmla="val 2529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F8AFCB6-5854-4622-8F66-2F3629ADED83}"/>
              </a:ext>
            </a:extLst>
          </p:cNvPr>
          <p:cNvSpPr txBox="1"/>
          <p:nvPr/>
        </p:nvSpPr>
        <p:spPr>
          <a:xfrm>
            <a:off x="4429126" y="4497756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9" name="Block Arc 48">
            <a:extLst>
              <a:ext uri="{FF2B5EF4-FFF2-40B4-BE49-F238E27FC236}">
                <a16:creationId xmlns:a16="http://schemas.microsoft.com/office/drawing/2014/main" id="{F12B863B-4373-4B8C-A025-1CD8E9B688F5}"/>
              </a:ext>
            </a:extLst>
          </p:cNvPr>
          <p:cNvSpPr/>
          <p:nvPr/>
        </p:nvSpPr>
        <p:spPr>
          <a:xfrm flipH="1">
            <a:off x="4264822" y="4559515"/>
            <a:ext cx="285749" cy="185863"/>
          </a:xfrm>
          <a:prstGeom prst="blockArc">
            <a:avLst>
              <a:gd name="adj1" fmla="val 10800000"/>
              <a:gd name="adj2" fmla="val 6346799"/>
              <a:gd name="adj3" fmla="val 2529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C329263-0BD4-4D14-A7AE-5A8BE79F0334}"/>
              </a:ext>
            </a:extLst>
          </p:cNvPr>
          <p:cNvSpPr txBox="1"/>
          <p:nvPr/>
        </p:nvSpPr>
        <p:spPr>
          <a:xfrm>
            <a:off x="4464846" y="5030514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74E15628-B925-429C-A306-CC46217783AD}"/>
              </a:ext>
            </a:extLst>
          </p:cNvPr>
          <p:cNvSpPr/>
          <p:nvPr/>
        </p:nvSpPr>
        <p:spPr>
          <a:xfrm flipH="1">
            <a:off x="4300541" y="5092273"/>
            <a:ext cx="285749" cy="185863"/>
          </a:xfrm>
          <a:prstGeom prst="blockArc">
            <a:avLst>
              <a:gd name="adj1" fmla="val 10800000"/>
              <a:gd name="adj2" fmla="val 6346799"/>
              <a:gd name="adj3" fmla="val 2529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FEA919E-3EB2-4E9B-9B4C-0F77279F34A0}"/>
              </a:ext>
            </a:extLst>
          </p:cNvPr>
          <p:cNvSpPr txBox="1"/>
          <p:nvPr/>
        </p:nvSpPr>
        <p:spPr>
          <a:xfrm>
            <a:off x="4464846" y="5604299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07D30933-9121-40B9-8BF4-6E3B4A019A4B}"/>
              </a:ext>
            </a:extLst>
          </p:cNvPr>
          <p:cNvSpPr/>
          <p:nvPr/>
        </p:nvSpPr>
        <p:spPr>
          <a:xfrm flipH="1">
            <a:off x="4300541" y="5666058"/>
            <a:ext cx="285749" cy="185863"/>
          </a:xfrm>
          <a:prstGeom prst="blockArc">
            <a:avLst>
              <a:gd name="adj1" fmla="val 10800000"/>
              <a:gd name="adj2" fmla="val 6346799"/>
              <a:gd name="adj3" fmla="val 2529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186FD6-AEDE-4FB6-8129-922594C2FDE7}"/>
              </a:ext>
            </a:extLst>
          </p:cNvPr>
          <p:cNvSpPr txBox="1"/>
          <p:nvPr/>
        </p:nvSpPr>
        <p:spPr>
          <a:xfrm>
            <a:off x="4429126" y="371666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25" name="Block Arc 24">
            <a:extLst>
              <a:ext uri="{FF2B5EF4-FFF2-40B4-BE49-F238E27FC236}">
                <a16:creationId xmlns:a16="http://schemas.microsoft.com/office/drawing/2014/main" id="{D1444732-D7F3-461D-9D47-B66BB321F9A8}"/>
              </a:ext>
            </a:extLst>
          </p:cNvPr>
          <p:cNvSpPr/>
          <p:nvPr/>
        </p:nvSpPr>
        <p:spPr>
          <a:xfrm flipH="1">
            <a:off x="4264822" y="433425"/>
            <a:ext cx="285749" cy="185863"/>
          </a:xfrm>
          <a:prstGeom prst="blockArc">
            <a:avLst>
              <a:gd name="adj1" fmla="val 10800000"/>
              <a:gd name="adj2" fmla="val 6346799"/>
              <a:gd name="adj3" fmla="val 2529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0C1F87-0049-4C53-A32C-97D586D912BA}"/>
              </a:ext>
            </a:extLst>
          </p:cNvPr>
          <p:cNvSpPr txBox="1"/>
          <p:nvPr/>
        </p:nvSpPr>
        <p:spPr>
          <a:xfrm>
            <a:off x="4464846" y="6336608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F6E8D4F3-407A-4828-841A-49CCC3583FCA}"/>
              </a:ext>
            </a:extLst>
          </p:cNvPr>
          <p:cNvSpPr/>
          <p:nvPr/>
        </p:nvSpPr>
        <p:spPr>
          <a:xfrm flipH="1">
            <a:off x="4300542" y="6398367"/>
            <a:ext cx="285749" cy="185863"/>
          </a:xfrm>
          <a:prstGeom prst="blockArc">
            <a:avLst>
              <a:gd name="adj1" fmla="val 10800000"/>
              <a:gd name="adj2" fmla="val 6346799"/>
              <a:gd name="adj3" fmla="val 2529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215694-F7E2-7056-3FEB-6B541E145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078" y="5399382"/>
            <a:ext cx="1258934" cy="12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72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ECBA631-9729-4AEB-9E5F-E67F8F724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786520"/>
              </p:ext>
            </p:extLst>
          </p:nvPr>
        </p:nvGraphicFramePr>
        <p:xfrm>
          <a:off x="35496" y="0"/>
          <a:ext cx="9108504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2380440255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193400264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blipFill dpi="0" rotWithShape="1">
                      <a:blip r:embed="rId2">
                        <a:alphaModFix amt="48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blipFill dpi="0" rotWithShape="1">
                      <a:blip r:embed="rId2">
                        <a:alphaModFix amt="48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537703327"/>
                  </a:ext>
                </a:extLst>
              </a:tr>
            </a:tbl>
          </a:graphicData>
        </a:graphic>
      </p:graphicFrame>
      <p:pic>
        <p:nvPicPr>
          <p:cNvPr id="12" name="Picture 11" descr="Green tick.png">
            <a:extLst>
              <a:ext uri="{FF2B5EF4-FFF2-40B4-BE49-F238E27FC236}">
                <a16:creationId xmlns:a16="http://schemas.microsoft.com/office/drawing/2014/main" id="{2AF37EA4-529C-4323-B549-561B9CCC08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496" y="5845593"/>
            <a:ext cx="702214" cy="886837"/>
          </a:xfrm>
          <a:prstGeom prst="rect">
            <a:avLst/>
          </a:prstGeom>
        </p:spPr>
      </p:pic>
      <p:pic>
        <p:nvPicPr>
          <p:cNvPr id="13" name="Picture 12" descr="green line.png">
            <a:extLst>
              <a:ext uri="{FF2B5EF4-FFF2-40B4-BE49-F238E27FC236}">
                <a16:creationId xmlns:a16="http://schemas.microsoft.com/office/drawing/2014/main" id="{2E45EAFC-8D37-4778-86BC-E6C9788E8A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2" y="389292"/>
            <a:ext cx="3240000" cy="407114"/>
          </a:xfrm>
          <a:prstGeom prst="rect">
            <a:avLst/>
          </a:prstGeom>
        </p:spPr>
      </p:pic>
      <p:pic>
        <p:nvPicPr>
          <p:cNvPr id="17" name="Picture 16" descr="Green tick.png">
            <a:extLst>
              <a:ext uri="{FF2B5EF4-FFF2-40B4-BE49-F238E27FC236}">
                <a16:creationId xmlns:a16="http://schemas.microsoft.com/office/drawing/2014/main" id="{E41B4E78-5743-47E1-9167-6EA311CA1E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334" y="5833480"/>
            <a:ext cx="721396" cy="911062"/>
          </a:xfrm>
          <a:prstGeom prst="rect">
            <a:avLst/>
          </a:prstGeom>
        </p:spPr>
      </p:pic>
      <p:pic>
        <p:nvPicPr>
          <p:cNvPr id="18" name="Picture 17" descr="green line.png">
            <a:extLst>
              <a:ext uri="{FF2B5EF4-FFF2-40B4-BE49-F238E27FC236}">
                <a16:creationId xmlns:a16="http://schemas.microsoft.com/office/drawing/2014/main" id="{684A3240-39F2-4361-A12F-449C1D2029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46277" y="333075"/>
            <a:ext cx="3240000" cy="40711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580E87-D766-4422-8B05-8F5C21CEB1FE}"/>
              </a:ext>
            </a:extLst>
          </p:cNvPr>
          <p:cNvSpPr txBox="1"/>
          <p:nvPr/>
        </p:nvSpPr>
        <p:spPr>
          <a:xfrm>
            <a:off x="4526787" y="977073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439EB8-BD6C-4199-AEC6-99D739652BDB}"/>
              </a:ext>
            </a:extLst>
          </p:cNvPr>
          <p:cNvSpPr txBox="1"/>
          <p:nvPr/>
        </p:nvSpPr>
        <p:spPr>
          <a:xfrm>
            <a:off x="4508929" y="1583712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594351-5393-4B8B-97F3-A03D0DEE905F}"/>
              </a:ext>
            </a:extLst>
          </p:cNvPr>
          <p:cNvSpPr txBox="1"/>
          <p:nvPr/>
        </p:nvSpPr>
        <p:spPr>
          <a:xfrm>
            <a:off x="4504492" y="2122104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22BED5-3397-4193-99C6-0D03FC11C740}"/>
              </a:ext>
            </a:extLst>
          </p:cNvPr>
          <p:cNvSpPr txBox="1"/>
          <p:nvPr/>
        </p:nvSpPr>
        <p:spPr>
          <a:xfrm>
            <a:off x="4520874" y="2765512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D03584-0DB0-489E-A6C3-21035C299FB5}"/>
              </a:ext>
            </a:extLst>
          </p:cNvPr>
          <p:cNvSpPr txBox="1"/>
          <p:nvPr/>
        </p:nvSpPr>
        <p:spPr>
          <a:xfrm>
            <a:off x="4505356" y="3933826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FBCD4C-0DFF-420A-9D49-230483FDA13D}"/>
              </a:ext>
            </a:extLst>
          </p:cNvPr>
          <p:cNvSpPr txBox="1"/>
          <p:nvPr/>
        </p:nvSpPr>
        <p:spPr>
          <a:xfrm>
            <a:off x="4504492" y="4497756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87BF4E-4F19-4E26-8DFB-9A07288E669F}"/>
              </a:ext>
            </a:extLst>
          </p:cNvPr>
          <p:cNvSpPr txBox="1"/>
          <p:nvPr/>
        </p:nvSpPr>
        <p:spPr>
          <a:xfrm>
            <a:off x="4504491" y="5073638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27136D-8545-451F-B554-5B702C2A2460}"/>
              </a:ext>
            </a:extLst>
          </p:cNvPr>
          <p:cNvSpPr txBox="1"/>
          <p:nvPr/>
        </p:nvSpPr>
        <p:spPr>
          <a:xfrm>
            <a:off x="4501090" y="5604299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65D756-4C08-4E21-B5FD-5E11A50CBD83}"/>
              </a:ext>
            </a:extLst>
          </p:cNvPr>
          <p:cNvSpPr txBox="1"/>
          <p:nvPr/>
        </p:nvSpPr>
        <p:spPr>
          <a:xfrm>
            <a:off x="4082906" y="969445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7973ADC-A151-49CB-ADAD-3ACCC1A5220D}"/>
              </a:ext>
            </a:extLst>
          </p:cNvPr>
          <p:cNvSpPr txBox="1"/>
          <p:nvPr/>
        </p:nvSpPr>
        <p:spPr>
          <a:xfrm>
            <a:off x="4062350" y="2134942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436132-6D01-43EB-A785-75E1523D0AC3}"/>
              </a:ext>
            </a:extLst>
          </p:cNvPr>
          <p:cNvSpPr txBox="1"/>
          <p:nvPr/>
        </p:nvSpPr>
        <p:spPr>
          <a:xfrm>
            <a:off x="4062350" y="3377039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5515BD-93DC-46E0-97F7-0A408BE50B40}"/>
              </a:ext>
            </a:extLst>
          </p:cNvPr>
          <p:cNvSpPr txBox="1"/>
          <p:nvPr/>
        </p:nvSpPr>
        <p:spPr>
          <a:xfrm>
            <a:off x="4063214" y="3933826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9D05D2-F18B-4777-BF01-46857BA07417}"/>
              </a:ext>
            </a:extLst>
          </p:cNvPr>
          <p:cNvSpPr txBox="1"/>
          <p:nvPr/>
        </p:nvSpPr>
        <p:spPr>
          <a:xfrm>
            <a:off x="4056531" y="4497756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7C961C-6456-4061-B0D8-F7395BB0827B}"/>
              </a:ext>
            </a:extLst>
          </p:cNvPr>
          <p:cNvSpPr txBox="1"/>
          <p:nvPr/>
        </p:nvSpPr>
        <p:spPr>
          <a:xfrm>
            <a:off x="4065403" y="5607784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20" name="Block Arc 19">
            <a:extLst>
              <a:ext uri="{FF2B5EF4-FFF2-40B4-BE49-F238E27FC236}">
                <a16:creationId xmlns:a16="http://schemas.microsoft.com/office/drawing/2014/main" id="{29FC89EF-60FB-4F38-B7BB-374D6B6501D4}"/>
              </a:ext>
            </a:extLst>
          </p:cNvPr>
          <p:cNvSpPr/>
          <p:nvPr/>
        </p:nvSpPr>
        <p:spPr>
          <a:xfrm flipH="1">
            <a:off x="4299288" y="1058739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69AEAC6-83F4-4F02-B403-F89B6BF2A826}"/>
              </a:ext>
            </a:extLst>
          </p:cNvPr>
          <p:cNvSpPr txBox="1"/>
          <p:nvPr/>
        </p:nvSpPr>
        <p:spPr>
          <a:xfrm>
            <a:off x="4082906" y="1586835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8301CC4-3940-47B2-9305-8A1D2533B42A}"/>
              </a:ext>
            </a:extLst>
          </p:cNvPr>
          <p:cNvSpPr txBox="1"/>
          <p:nvPr/>
        </p:nvSpPr>
        <p:spPr>
          <a:xfrm>
            <a:off x="4062350" y="2770874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03828A-ED7E-4C20-B61D-52FF7CD71E87}"/>
              </a:ext>
            </a:extLst>
          </p:cNvPr>
          <p:cNvSpPr txBox="1"/>
          <p:nvPr/>
        </p:nvSpPr>
        <p:spPr>
          <a:xfrm>
            <a:off x="4056669" y="5077549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C9F04A0-2903-4C92-BFA6-FF623E5B3805}"/>
              </a:ext>
            </a:extLst>
          </p:cNvPr>
          <p:cNvSpPr txBox="1"/>
          <p:nvPr/>
        </p:nvSpPr>
        <p:spPr>
          <a:xfrm>
            <a:off x="4508929" y="3375054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7" name="Block Arc 46">
            <a:extLst>
              <a:ext uri="{FF2B5EF4-FFF2-40B4-BE49-F238E27FC236}">
                <a16:creationId xmlns:a16="http://schemas.microsoft.com/office/drawing/2014/main" id="{42F5E656-CBB6-4D43-96A5-47086E2394C8}"/>
              </a:ext>
            </a:extLst>
          </p:cNvPr>
          <p:cNvSpPr/>
          <p:nvPr/>
        </p:nvSpPr>
        <p:spPr>
          <a:xfrm flipH="1">
            <a:off x="4295918" y="1673964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48" name="Block Arc 47">
            <a:extLst>
              <a:ext uri="{FF2B5EF4-FFF2-40B4-BE49-F238E27FC236}">
                <a16:creationId xmlns:a16="http://schemas.microsoft.com/office/drawing/2014/main" id="{2A28A3EE-A9B4-4F2D-9BA1-466DB22376DB}"/>
              </a:ext>
            </a:extLst>
          </p:cNvPr>
          <p:cNvSpPr/>
          <p:nvPr/>
        </p:nvSpPr>
        <p:spPr>
          <a:xfrm flipH="1">
            <a:off x="4268916" y="2202215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49" name="Block Arc 48">
            <a:extLst>
              <a:ext uri="{FF2B5EF4-FFF2-40B4-BE49-F238E27FC236}">
                <a16:creationId xmlns:a16="http://schemas.microsoft.com/office/drawing/2014/main" id="{B9C705DA-CA02-45A9-A3CD-2E12462ADC94}"/>
              </a:ext>
            </a:extLst>
          </p:cNvPr>
          <p:cNvSpPr/>
          <p:nvPr/>
        </p:nvSpPr>
        <p:spPr>
          <a:xfrm flipH="1">
            <a:off x="4276587" y="2830545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50" name="Block Arc 49">
            <a:extLst>
              <a:ext uri="{FF2B5EF4-FFF2-40B4-BE49-F238E27FC236}">
                <a16:creationId xmlns:a16="http://schemas.microsoft.com/office/drawing/2014/main" id="{33ADA748-52D4-412F-85A6-4896F5BFD9C6}"/>
              </a:ext>
            </a:extLst>
          </p:cNvPr>
          <p:cNvSpPr/>
          <p:nvPr/>
        </p:nvSpPr>
        <p:spPr>
          <a:xfrm flipH="1">
            <a:off x="4285640" y="3444064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4579AAD-6628-45A5-82D7-E4DD5F8958CE}"/>
              </a:ext>
            </a:extLst>
          </p:cNvPr>
          <p:cNvSpPr/>
          <p:nvPr/>
        </p:nvSpPr>
        <p:spPr>
          <a:xfrm flipH="1">
            <a:off x="4276587" y="4010110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52" name="Block Arc 51">
            <a:extLst>
              <a:ext uri="{FF2B5EF4-FFF2-40B4-BE49-F238E27FC236}">
                <a16:creationId xmlns:a16="http://schemas.microsoft.com/office/drawing/2014/main" id="{F0AC4378-916F-4CA2-9DBD-5E13E12086FC}"/>
              </a:ext>
            </a:extLst>
          </p:cNvPr>
          <p:cNvSpPr/>
          <p:nvPr/>
        </p:nvSpPr>
        <p:spPr>
          <a:xfrm flipH="1">
            <a:off x="4250532" y="4566897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AE6467FE-EA3B-47F4-9C49-87AAFB1275CD}"/>
              </a:ext>
            </a:extLst>
          </p:cNvPr>
          <p:cNvSpPr/>
          <p:nvPr/>
        </p:nvSpPr>
        <p:spPr>
          <a:xfrm flipH="1">
            <a:off x="4269444" y="5143802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54" name="Block Arc 53">
            <a:extLst>
              <a:ext uri="{FF2B5EF4-FFF2-40B4-BE49-F238E27FC236}">
                <a16:creationId xmlns:a16="http://schemas.microsoft.com/office/drawing/2014/main" id="{6425BEB6-F447-4E5C-8A8C-678464945E1F}"/>
              </a:ext>
            </a:extLst>
          </p:cNvPr>
          <p:cNvSpPr/>
          <p:nvPr/>
        </p:nvSpPr>
        <p:spPr>
          <a:xfrm flipH="1">
            <a:off x="4276587" y="5673440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E93DCA-1085-4124-8401-E97A6FCE2EBC}"/>
              </a:ext>
            </a:extLst>
          </p:cNvPr>
          <p:cNvSpPr txBox="1"/>
          <p:nvPr/>
        </p:nvSpPr>
        <p:spPr>
          <a:xfrm>
            <a:off x="4520874" y="366924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AC93B9-21F3-406C-A60B-F416D34E77C0}"/>
              </a:ext>
            </a:extLst>
          </p:cNvPr>
          <p:cNvSpPr txBox="1"/>
          <p:nvPr/>
        </p:nvSpPr>
        <p:spPr>
          <a:xfrm>
            <a:off x="4076993" y="359296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55" name="Block Arc 54">
            <a:extLst>
              <a:ext uri="{FF2B5EF4-FFF2-40B4-BE49-F238E27FC236}">
                <a16:creationId xmlns:a16="http://schemas.microsoft.com/office/drawing/2014/main" id="{EDE6D4DE-7E00-4139-A7FA-6081BC29FCD0}"/>
              </a:ext>
            </a:extLst>
          </p:cNvPr>
          <p:cNvSpPr/>
          <p:nvPr/>
        </p:nvSpPr>
        <p:spPr>
          <a:xfrm flipH="1">
            <a:off x="4293375" y="448590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529CD7E-84B3-4D86-99F4-437CDFEFE360}"/>
              </a:ext>
            </a:extLst>
          </p:cNvPr>
          <p:cNvSpPr txBox="1"/>
          <p:nvPr/>
        </p:nvSpPr>
        <p:spPr>
          <a:xfrm>
            <a:off x="4501090" y="6296640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D2D05C8-344A-458F-8793-EFA2B73317F2}"/>
              </a:ext>
            </a:extLst>
          </p:cNvPr>
          <p:cNvSpPr txBox="1"/>
          <p:nvPr/>
        </p:nvSpPr>
        <p:spPr>
          <a:xfrm>
            <a:off x="4057209" y="6289012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58" name="Block Arc 57">
            <a:extLst>
              <a:ext uri="{FF2B5EF4-FFF2-40B4-BE49-F238E27FC236}">
                <a16:creationId xmlns:a16="http://schemas.microsoft.com/office/drawing/2014/main" id="{B8FEABFD-19C7-4B92-9E98-F865AC35E19A}"/>
              </a:ext>
            </a:extLst>
          </p:cNvPr>
          <p:cNvSpPr/>
          <p:nvPr/>
        </p:nvSpPr>
        <p:spPr>
          <a:xfrm flipH="1">
            <a:off x="4273591" y="6378306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59C79064-A120-4269-AC7D-7179A420C656}"/>
              </a:ext>
            </a:extLst>
          </p:cNvPr>
          <p:cNvSpPr txBox="1">
            <a:spLocks/>
          </p:cNvSpPr>
          <p:nvPr/>
        </p:nvSpPr>
        <p:spPr>
          <a:xfrm>
            <a:off x="-27087" y="157686"/>
            <a:ext cx="4015667" cy="5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/>
              <a:t>Maturity assessment results</a:t>
            </a:r>
          </a:p>
          <a:p>
            <a:pPr algn="l"/>
            <a:endParaRPr lang="en-GB" sz="2400" b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8719F25-5DC8-410F-92D3-BAC4557DC66E}"/>
              </a:ext>
            </a:extLst>
          </p:cNvPr>
          <p:cNvSpPr txBox="1"/>
          <p:nvPr/>
        </p:nvSpPr>
        <p:spPr>
          <a:xfrm>
            <a:off x="4868036" y="60887"/>
            <a:ext cx="41381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 s</a:t>
            </a:r>
            <a:r>
              <a:rPr lang="en-GB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across all enablers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Museo 300 Regular"/>
              <a:ea typeface="+mj-ea"/>
              <a:cs typeface="Museo 300 Regular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94EC7A-F723-3626-E0A0-87C6B25CC97D}"/>
              </a:ext>
            </a:extLst>
          </p:cNvPr>
          <p:cNvSpPr txBox="1"/>
          <p:nvPr/>
        </p:nvSpPr>
        <p:spPr>
          <a:xfrm>
            <a:off x="85045" y="1058739"/>
            <a:ext cx="39218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We’re excited to share the latest insights from our Maturity Assessment, comparing results from 2023 to 2025.</a:t>
            </a:r>
          </a:p>
          <a:p>
            <a:endParaRPr lang="en-US" sz="1400" dirty="0"/>
          </a:p>
          <a:p>
            <a:r>
              <a:rPr lang="en-US" sz="1400" dirty="0"/>
              <a:t>This assessment explores key enablers of Continuous Improvement (CI), combining data and member feedback to create a clear picture of how the embedding of CI is progressing.</a:t>
            </a:r>
          </a:p>
          <a:p>
            <a:endParaRPr lang="en-US" sz="1400" dirty="0"/>
          </a:p>
          <a:p>
            <a:r>
              <a:rPr lang="en-US" sz="1400" dirty="0"/>
              <a:t>Participants rate their agreement with 32 questions, on a scale from 0 – 7. Individual question responses, comment and questions  grouped by theme are all made available</a:t>
            </a:r>
            <a:r>
              <a:rPr lang="en-GB" sz="1400" dirty="0"/>
              <a:t>, to </a:t>
            </a:r>
            <a:r>
              <a:rPr lang="en-US" sz="1400" dirty="0"/>
              <a:t>help organisation shape focused improvement plans that drive meaningful improvements. Year-on-year scores help to monitor progress.</a:t>
            </a:r>
          </a:p>
          <a:p>
            <a:endParaRPr lang="en-US" sz="1400" dirty="0"/>
          </a:p>
          <a:p>
            <a:r>
              <a:rPr lang="en-US" sz="1400" dirty="0"/>
              <a:t>ICIPS shares the collective insight with our Members and use the results to inform the Institute’s priorities; ensuring our activities continue to support  evolving needs. </a:t>
            </a:r>
          </a:p>
          <a:p>
            <a:br>
              <a:rPr lang="en-GB" sz="1400" dirty="0"/>
            </a:br>
            <a:endParaRPr lang="en-GB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1E85E2-FA7C-CE25-BAA8-B76E85A91C23}"/>
              </a:ext>
            </a:extLst>
          </p:cNvPr>
          <p:cNvSpPr txBox="1"/>
          <p:nvPr/>
        </p:nvSpPr>
        <p:spPr>
          <a:xfrm>
            <a:off x="5062972" y="3269763"/>
            <a:ext cx="397379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Increased scores in most areas indicates progress  is being made in embedding CI.</a:t>
            </a:r>
          </a:p>
          <a:p>
            <a:endParaRPr lang="en-GB" sz="1400" dirty="0"/>
          </a:p>
          <a:p>
            <a:r>
              <a:rPr lang="en-GB" sz="1400" dirty="0"/>
              <a:t>Scores for leadership and management and change management saw the greatest increase in score.</a:t>
            </a:r>
          </a:p>
          <a:p>
            <a:endParaRPr lang="en-GB" sz="1400" dirty="0"/>
          </a:p>
          <a:p>
            <a:r>
              <a:rPr lang="en-GB" sz="1400" dirty="0"/>
              <a:t>The area of innovation was the one area where scores declined between 2023 and 2025.  Early surveys were undertaken during the post covid era, when innovation was at the forefront; it may be that as organisations have returned to steady state; the focus on innovation has dwindled; during the course of 2025 and 2026, ICIPS will  undertake research to test this hypothesis.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FDB62F-503E-5CCD-62CB-F20219464A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9899" y="775251"/>
            <a:ext cx="3829836" cy="230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6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een tick.png">
            <a:extLst>
              <a:ext uri="{FF2B5EF4-FFF2-40B4-BE49-F238E27FC236}">
                <a16:creationId xmlns:a16="http://schemas.microsoft.com/office/drawing/2014/main" id="{2AF37EA4-529C-4323-B549-561B9CCC08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496" y="5845593"/>
            <a:ext cx="702214" cy="886837"/>
          </a:xfrm>
          <a:prstGeom prst="rect">
            <a:avLst/>
          </a:prstGeom>
        </p:spPr>
      </p:pic>
      <p:pic>
        <p:nvPicPr>
          <p:cNvPr id="17" name="Picture 16" descr="Green tick.png">
            <a:extLst>
              <a:ext uri="{FF2B5EF4-FFF2-40B4-BE49-F238E27FC236}">
                <a16:creationId xmlns:a16="http://schemas.microsoft.com/office/drawing/2014/main" id="{E41B4E78-5743-47E1-9167-6EA311CA1E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334" y="5833480"/>
            <a:ext cx="721396" cy="911062"/>
          </a:xfrm>
          <a:prstGeom prst="rect">
            <a:avLst/>
          </a:prstGeom>
        </p:spPr>
      </p:pic>
      <p:pic>
        <p:nvPicPr>
          <p:cNvPr id="18" name="Picture 17" descr="green line.png">
            <a:extLst>
              <a:ext uri="{FF2B5EF4-FFF2-40B4-BE49-F238E27FC236}">
                <a16:creationId xmlns:a16="http://schemas.microsoft.com/office/drawing/2014/main" id="{684A3240-39F2-4361-A12F-449C1D2029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78703" y="412058"/>
            <a:ext cx="3240000" cy="40711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580E87-D766-4422-8B05-8F5C21CEB1FE}"/>
              </a:ext>
            </a:extLst>
          </p:cNvPr>
          <p:cNvSpPr txBox="1"/>
          <p:nvPr/>
        </p:nvSpPr>
        <p:spPr>
          <a:xfrm>
            <a:off x="4526787" y="977073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439EB8-BD6C-4199-AEC6-99D739652BDB}"/>
              </a:ext>
            </a:extLst>
          </p:cNvPr>
          <p:cNvSpPr txBox="1"/>
          <p:nvPr/>
        </p:nvSpPr>
        <p:spPr>
          <a:xfrm>
            <a:off x="4508929" y="1583712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594351-5393-4B8B-97F3-A03D0DEE905F}"/>
              </a:ext>
            </a:extLst>
          </p:cNvPr>
          <p:cNvSpPr txBox="1"/>
          <p:nvPr/>
        </p:nvSpPr>
        <p:spPr>
          <a:xfrm>
            <a:off x="4504492" y="2122104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22BED5-3397-4193-99C6-0D03FC11C740}"/>
              </a:ext>
            </a:extLst>
          </p:cNvPr>
          <p:cNvSpPr txBox="1"/>
          <p:nvPr/>
        </p:nvSpPr>
        <p:spPr>
          <a:xfrm>
            <a:off x="4520874" y="2765512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D03584-0DB0-489E-A6C3-21035C299FB5}"/>
              </a:ext>
            </a:extLst>
          </p:cNvPr>
          <p:cNvSpPr txBox="1"/>
          <p:nvPr/>
        </p:nvSpPr>
        <p:spPr>
          <a:xfrm>
            <a:off x="4505356" y="3933826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FBCD4C-0DFF-420A-9D49-230483FDA13D}"/>
              </a:ext>
            </a:extLst>
          </p:cNvPr>
          <p:cNvSpPr txBox="1"/>
          <p:nvPr/>
        </p:nvSpPr>
        <p:spPr>
          <a:xfrm>
            <a:off x="4504492" y="4497756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87BF4E-4F19-4E26-8DFB-9A07288E669F}"/>
              </a:ext>
            </a:extLst>
          </p:cNvPr>
          <p:cNvSpPr txBox="1"/>
          <p:nvPr/>
        </p:nvSpPr>
        <p:spPr>
          <a:xfrm>
            <a:off x="4504491" y="5073638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27136D-8545-451F-B554-5B702C2A2460}"/>
              </a:ext>
            </a:extLst>
          </p:cNvPr>
          <p:cNvSpPr txBox="1"/>
          <p:nvPr/>
        </p:nvSpPr>
        <p:spPr>
          <a:xfrm>
            <a:off x="4501090" y="5604299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65D756-4C08-4E21-B5FD-5E11A50CBD83}"/>
              </a:ext>
            </a:extLst>
          </p:cNvPr>
          <p:cNvSpPr txBox="1"/>
          <p:nvPr/>
        </p:nvSpPr>
        <p:spPr>
          <a:xfrm>
            <a:off x="4082906" y="969445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7973ADC-A151-49CB-ADAD-3ACCC1A5220D}"/>
              </a:ext>
            </a:extLst>
          </p:cNvPr>
          <p:cNvSpPr txBox="1"/>
          <p:nvPr/>
        </p:nvSpPr>
        <p:spPr>
          <a:xfrm>
            <a:off x="4062350" y="2134942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436132-6D01-43EB-A785-75E1523D0AC3}"/>
              </a:ext>
            </a:extLst>
          </p:cNvPr>
          <p:cNvSpPr txBox="1"/>
          <p:nvPr/>
        </p:nvSpPr>
        <p:spPr>
          <a:xfrm>
            <a:off x="4062350" y="3377039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5515BD-93DC-46E0-97F7-0A408BE50B40}"/>
              </a:ext>
            </a:extLst>
          </p:cNvPr>
          <p:cNvSpPr txBox="1"/>
          <p:nvPr/>
        </p:nvSpPr>
        <p:spPr>
          <a:xfrm>
            <a:off x="4063214" y="3933826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9D05D2-F18B-4777-BF01-46857BA07417}"/>
              </a:ext>
            </a:extLst>
          </p:cNvPr>
          <p:cNvSpPr txBox="1"/>
          <p:nvPr/>
        </p:nvSpPr>
        <p:spPr>
          <a:xfrm>
            <a:off x="4056531" y="4497756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7C961C-6456-4061-B0D8-F7395BB0827B}"/>
              </a:ext>
            </a:extLst>
          </p:cNvPr>
          <p:cNvSpPr txBox="1"/>
          <p:nvPr/>
        </p:nvSpPr>
        <p:spPr>
          <a:xfrm>
            <a:off x="4065403" y="5607784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20" name="Block Arc 19">
            <a:extLst>
              <a:ext uri="{FF2B5EF4-FFF2-40B4-BE49-F238E27FC236}">
                <a16:creationId xmlns:a16="http://schemas.microsoft.com/office/drawing/2014/main" id="{29FC89EF-60FB-4F38-B7BB-374D6B6501D4}"/>
              </a:ext>
            </a:extLst>
          </p:cNvPr>
          <p:cNvSpPr/>
          <p:nvPr/>
        </p:nvSpPr>
        <p:spPr>
          <a:xfrm flipH="1">
            <a:off x="4299288" y="1058739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69AEAC6-83F4-4F02-B403-F89B6BF2A826}"/>
              </a:ext>
            </a:extLst>
          </p:cNvPr>
          <p:cNvSpPr txBox="1"/>
          <p:nvPr/>
        </p:nvSpPr>
        <p:spPr>
          <a:xfrm>
            <a:off x="4082906" y="1586835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8301CC4-3940-47B2-9305-8A1D2533B42A}"/>
              </a:ext>
            </a:extLst>
          </p:cNvPr>
          <p:cNvSpPr txBox="1"/>
          <p:nvPr/>
        </p:nvSpPr>
        <p:spPr>
          <a:xfrm>
            <a:off x="4062350" y="2770874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03828A-ED7E-4C20-B61D-52FF7CD71E87}"/>
              </a:ext>
            </a:extLst>
          </p:cNvPr>
          <p:cNvSpPr txBox="1"/>
          <p:nvPr/>
        </p:nvSpPr>
        <p:spPr>
          <a:xfrm>
            <a:off x="4056669" y="5077549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C9F04A0-2903-4C92-BFA6-FF623E5B3805}"/>
              </a:ext>
            </a:extLst>
          </p:cNvPr>
          <p:cNvSpPr txBox="1"/>
          <p:nvPr/>
        </p:nvSpPr>
        <p:spPr>
          <a:xfrm>
            <a:off x="4508929" y="3375054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7" name="Block Arc 46">
            <a:extLst>
              <a:ext uri="{FF2B5EF4-FFF2-40B4-BE49-F238E27FC236}">
                <a16:creationId xmlns:a16="http://schemas.microsoft.com/office/drawing/2014/main" id="{42F5E656-CBB6-4D43-96A5-47086E2394C8}"/>
              </a:ext>
            </a:extLst>
          </p:cNvPr>
          <p:cNvSpPr/>
          <p:nvPr/>
        </p:nvSpPr>
        <p:spPr>
          <a:xfrm flipH="1">
            <a:off x="4295918" y="1673964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48" name="Block Arc 47">
            <a:extLst>
              <a:ext uri="{FF2B5EF4-FFF2-40B4-BE49-F238E27FC236}">
                <a16:creationId xmlns:a16="http://schemas.microsoft.com/office/drawing/2014/main" id="{2A28A3EE-A9B4-4F2D-9BA1-466DB22376DB}"/>
              </a:ext>
            </a:extLst>
          </p:cNvPr>
          <p:cNvSpPr/>
          <p:nvPr/>
        </p:nvSpPr>
        <p:spPr>
          <a:xfrm flipH="1">
            <a:off x="4268916" y="2202215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49" name="Block Arc 48">
            <a:extLst>
              <a:ext uri="{FF2B5EF4-FFF2-40B4-BE49-F238E27FC236}">
                <a16:creationId xmlns:a16="http://schemas.microsoft.com/office/drawing/2014/main" id="{B9C705DA-CA02-45A9-A3CD-2E12462ADC94}"/>
              </a:ext>
            </a:extLst>
          </p:cNvPr>
          <p:cNvSpPr/>
          <p:nvPr/>
        </p:nvSpPr>
        <p:spPr>
          <a:xfrm flipH="1">
            <a:off x="4276587" y="2830545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50" name="Block Arc 49">
            <a:extLst>
              <a:ext uri="{FF2B5EF4-FFF2-40B4-BE49-F238E27FC236}">
                <a16:creationId xmlns:a16="http://schemas.microsoft.com/office/drawing/2014/main" id="{33ADA748-52D4-412F-85A6-4896F5BFD9C6}"/>
              </a:ext>
            </a:extLst>
          </p:cNvPr>
          <p:cNvSpPr/>
          <p:nvPr/>
        </p:nvSpPr>
        <p:spPr>
          <a:xfrm flipH="1">
            <a:off x="4285640" y="3444064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4579AAD-6628-45A5-82D7-E4DD5F8958CE}"/>
              </a:ext>
            </a:extLst>
          </p:cNvPr>
          <p:cNvSpPr/>
          <p:nvPr/>
        </p:nvSpPr>
        <p:spPr>
          <a:xfrm flipH="1">
            <a:off x="4276587" y="4010110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52" name="Block Arc 51">
            <a:extLst>
              <a:ext uri="{FF2B5EF4-FFF2-40B4-BE49-F238E27FC236}">
                <a16:creationId xmlns:a16="http://schemas.microsoft.com/office/drawing/2014/main" id="{F0AC4378-916F-4CA2-9DBD-5E13E12086FC}"/>
              </a:ext>
            </a:extLst>
          </p:cNvPr>
          <p:cNvSpPr/>
          <p:nvPr/>
        </p:nvSpPr>
        <p:spPr>
          <a:xfrm flipH="1">
            <a:off x="4250532" y="4566897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AE6467FE-EA3B-47F4-9C49-87AAFB1275CD}"/>
              </a:ext>
            </a:extLst>
          </p:cNvPr>
          <p:cNvSpPr/>
          <p:nvPr/>
        </p:nvSpPr>
        <p:spPr>
          <a:xfrm flipH="1">
            <a:off x="4269444" y="5143802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54" name="Block Arc 53">
            <a:extLst>
              <a:ext uri="{FF2B5EF4-FFF2-40B4-BE49-F238E27FC236}">
                <a16:creationId xmlns:a16="http://schemas.microsoft.com/office/drawing/2014/main" id="{6425BEB6-F447-4E5C-8A8C-678464945E1F}"/>
              </a:ext>
            </a:extLst>
          </p:cNvPr>
          <p:cNvSpPr/>
          <p:nvPr/>
        </p:nvSpPr>
        <p:spPr>
          <a:xfrm flipH="1">
            <a:off x="4276587" y="5673440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E93DCA-1085-4124-8401-E97A6FCE2EBC}"/>
              </a:ext>
            </a:extLst>
          </p:cNvPr>
          <p:cNvSpPr txBox="1"/>
          <p:nvPr/>
        </p:nvSpPr>
        <p:spPr>
          <a:xfrm>
            <a:off x="4520874" y="366924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AC93B9-21F3-406C-A60B-F416D34E77C0}"/>
              </a:ext>
            </a:extLst>
          </p:cNvPr>
          <p:cNvSpPr txBox="1"/>
          <p:nvPr/>
        </p:nvSpPr>
        <p:spPr>
          <a:xfrm>
            <a:off x="4076993" y="359296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55" name="Block Arc 54">
            <a:extLst>
              <a:ext uri="{FF2B5EF4-FFF2-40B4-BE49-F238E27FC236}">
                <a16:creationId xmlns:a16="http://schemas.microsoft.com/office/drawing/2014/main" id="{EDE6D4DE-7E00-4139-A7FA-6081BC29FCD0}"/>
              </a:ext>
            </a:extLst>
          </p:cNvPr>
          <p:cNvSpPr/>
          <p:nvPr/>
        </p:nvSpPr>
        <p:spPr>
          <a:xfrm flipH="1">
            <a:off x="4293375" y="448590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529CD7E-84B3-4D86-99F4-437CDFEFE360}"/>
              </a:ext>
            </a:extLst>
          </p:cNvPr>
          <p:cNvSpPr txBox="1"/>
          <p:nvPr/>
        </p:nvSpPr>
        <p:spPr>
          <a:xfrm>
            <a:off x="4501090" y="6296640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D2D05C8-344A-458F-8793-EFA2B73317F2}"/>
              </a:ext>
            </a:extLst>
          </p:cNvPr>
          <p:cNvSpPr txBox="1"/>
          <p:nvPr/>
        </p:nvSpPr>
        <p:spPr>
          <a:xfrm>
            <a:off x="4057209" y="6289012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58" name="Block Arc 57">
            <a:extLst>
              <a:ext uri="{FF2B5EF4-FFF2-40B4-BE49-F238E27FC236}">
                <a16:creationId xmlns:a16="http://schemas.microsoft.com/office/drawing/2014/main" id="{B8FEABFD-19C7-4B92-9E98-F865AC35E19A}"/>
              </a:ext>
            </a:extLst>
          </p:cNvPr>
          <p:cNvSpPr/>
          <p:nvPr/>
        </p:nvSpPr>
        <p:spPr>
          <a:xfrm flipH="1">
            <a:off x="4273591" y="6378306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1C4CDB0-D0F7-4E9C-BFDE-8916DF781E05}"/>
              </a:ext>
            </a:extLst>
          </p:cNvPr>
          <p:cNvSpPr txBox="1"/>
          <p:nvPr/>
        </p:nvSpPr>
        <p:spPr>
          <a:xfrm>
            <a:off x="5083196" y="166232"/>
            <a:ext cx="38665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ysClr val="windowText" lastClr="000000"/>
                </a:solidFill>
              </a:rPr>
              <a:t>2025</a:t>
            </a:r>
            <a:r>
              <a:rPr lang="en-GB" b="1" baseline="0" dirty="0">
                <a:solidFill>
                  <a:sysClr val="windowText" lastClr="000000"/>
                </a:solidFill>
              </a:rPr>
              <a:t> results by key enabler and sector</a:t>
            </a:r>
            <a:endParaRPr lang="en-GB" b="1" dirty="0">
              <a:solidFill>
                <a:sysClr val="windowText" lastClr="000000"/>
              </a:solidFill>
            </a:endParaRPr>
          </a:p>
          <a:p>
            <a:pPr algn="ctr"/>
            <a:endParaRPr lang="en-GB" sz="24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CC06018-EA05-4A68-817E-CA74F29C0E0A}"/>
              </a:ext>
            </a:extLst>
          </p:cNvPr>
          <p:cNvSpPr txBox="1"/>
          <p:nvPr/>
        </p:nvSpPr>
        <p:spPr>
          <a:xfrm>
            <a:off x="-44693" y="68013"/>
            <a:ext cx="40769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 – 2025 results by sector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FA73F5-1A69-79EF-80A4-D5CE018CCDDD}"/>
              </a:ext>
            </a:extLst>
          </p:cNvPr>
          <p:cNvSpPr txBox="1"/>
          <p:nvPr/>
        </p:nvSpPr>
        <p:spPr>
          <a:xfrm>
            <a:off x="146519" y="3078851"/>
            <a:ext cx="3694381" cy="3447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Not all maturity assessment participants have repeated the assessment, but from those that did, we can see some interesting insight start to develop.</a:t>
            </a:r>
          </a:p>
          <a:p>
            <a:endParaRPr lang="en-GB" sz="1400" dirty="0"/>
          </a:p>
          <a:p>
            <a:r>
              <a:rPr lang="en-GB" sz="1400" dirty="0"/>
              <a:t>Results show progress in embedding CI in central government has made little progress, local government shows marginal progress, but the NHS and private sector, showed significant progress.</a:t>
            </a:r>
          </a:p>
          <a:p>
            <a:endParaRPr lang="en-GB" sz="1400" dirty="0"/>
          </a:p>
          <a:p>
            <a:r>
              <a:rPr lang="en-GB" sz="1400" dirty="0"/>
              <a:t>ICIPS will seek to understand what underlying factors may be causing the results and the  differences between sectors.</a:t>
            </a:r>
          </a:p>
          <a:p>
            <a:endParaRPr lang="en-GB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F13E51-E9E0-FF6C-D852-8B1DBFFD8751}"/>
              </a:ext>
            </a:extLst>
          </p:cNvPr>
          <p:cNvSpPr txBox="1"/>
          <p:nvPr/>
        </p:nvSpPr>
        <p:spPr>
          <a:xfrm>
            <a:off x="5303102" y="4073002"/>
            <a:ext cx="33733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Results show that in most areas, scores for the NHS and private sector are similar; the exceptions being innovation and purpose; where the private sector scores higher.</a:t>
            </a:r>
          </a:p>
          <a:p>
            <a:endParaRPr lang="en-GB" sz="1400" dirty="0"/>
          </a:p>
          <a:p>
            <a:r>
              <a:rPr lang="en-GB" sz="1400" dirty="0"/>
              <a:t>Innovation in local and central government also scored far lower than other categories.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FD87DA-341E-5CA0-ED38-00CA3E0DA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3197" y="1286428"/>
            <a:ext cx="3866551" cy="22865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4FA4F1-159E-B58B-A62A-A2299740BF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634" y="819173"/>
            <a:ext cx="3386349" cy="2035412"/>
          </a:xfrm>
          <a:prstGeom prst="rect">
            <a:avLst/>
          </a:prstGeom>
        </p:spPr>
      </p:pic>
      <p:pic>
        <p:nvPicPr>
          <p:cNvPr id="14" name="Picture 13" descr="green line.png">
            <a:extLst>
              <a:ext uri="{FF2B5EF4-FFF2-40B4-BE49-F238E27FC236}">
                <a16:creationId xmlns:a16="http://schemas.microsoft.com/office/drawing/2014/main" id="{B247D5B0-31D1-B344-C7D2-DF9B88E45B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7" y="332007"/>
            <a:ext cx="3240000" cy="40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07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ECBA631-9729-4AEB-9E5F-E67F8F724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948852"/>
              </p:ext>
            </p:extLst>
          </p:nvPr>
        </p:nvGraphicFramePr>
        <p:xfrm>
          <a:off x="24224" y="12356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380440255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193400264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blipFill dpi="0" rotWithShape="1">
                      <a:blip r:embed="rId2">
                        <a:alphaModFix amt="48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blipFill dpi="0" rotWithShape="1">
                      <a:blip r:embed="rId2">
                        <a:alphaModFix amt="48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537703327"/>
                  </a:ext>
                </a:extLst>
              </a:tr>
            </a:tbl>
          </a:graphicData>
        </a:graphic>
      </p:graphicFrame>
      <p:pic>
        <p:nvPicPr>
          <p:cNvPr id="12" name="Picture 11" descr="Green tick.png">
            <a:extLst>
              <a:ext uri="{FF2B5EF4-FFF2-40B4-BE49-F238E27FC236}">
                <a16:creationId xmlns:a16="http://schemas.microsoft.com/office/drawing/2014/main" id="{2AF37EA4-529C-4323-B549-561B9CCC08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73" y="5931990"/>
            <a:ext cx="702214" cy="886837"/>
          </a:xfrm>
          <a:prstGeom prst="rect">
            <a:avLst/>
          </a:prstGeom>
        </p:spPr>
      </p:pic>
      <p:pic>
        <p:nvPicPr>
          <p:cNvPr id="13" name="Picture 12" descr="green line.png">
            <a:extLst>
              <a:ext uri="{FF2B5EF4-FFF2-40B4-BE49-F238E27FC236}">
                <a16:creationId xmlns:a16="http://schemas.microsoft.com/office/drawing/2014/main" id="{2E45EAFC-8D37-4778-86BC-E6C9788E8A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36" y="535244"/>
            <a:ext cx="3240000" cy="407114"/>
          </a:xfrm>
          <a:prstGeom prst="rect">
            <a:avLst/>
          </a:prstGeom>
        </p:spPr>
      </p:pic>
      <p:pic>
        <p:nvPicPr>
          <p:cNvPr id="17" name="Picture 16" descr="Green tick.png">
            <a:extLst>
              <a:ext uri="{FF2B5EF4-FFF2-40B4-BE49-F238E27FC236}">
                <a16:creationId xmlns:a16="http://schemas.microsoft.com/office/drawing/2014/main" id="{E41B4E78-5743-47E1-9167-6EA311CA1E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511" y="5907765"/>
            <a:ext cx="721396" cy="911062"/>
          </a:xfrm>
          <a:prstGeom prst="rect">
            <a:avLst/>
          </a:prstGeom>
        </p:spPr>
      </p:pic>
      <p:pic>
        <p:nvPicPr>
          <p:cNvPr id="18" name="Picture 17" descr="green line.png">
            <a:extLst>
              <a:ext uri="{FF2B5EF4-FFF2-40B4-BE49-F238E27FC236}">
                <a16:creationId xmlns:a16="http://schemas.microsoft.com/office/drawing/2014/main" id="{684A3240-39F2-4361-A12F-449C1D2029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47907" y="559626"/>
            <a:ext cx="3240000" cy="40711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580E87-D766-4422-8B05-8F5C21CEB1FE}"/>
              </a:ext>
            </a:extLst>
          </p:cNvPr>
          <p:cNvSpPr txBox="1"/>
          <p:nvPr/>
        </p:nvSpPr>
        <p:spPr>
          <a:xfrm>
            <a:off x="4526787" y="977073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439EB8-BD6C-4199-AEC6-99D739652BDB}"/>
              </a:ext>
            </a:extLst>
          </p:cNvPr>
          <p:cNvSpPr txBox="1"/>
          <p:nvPr/>
        </p:nvSpPr>
        <p:spPr>
          <a:xfrm>
            <a:off x="4508929" y="1583712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594351-5393-4B8B-97F3-A03D0DEE905F}"/>
              </a:ext>
            </a:extLst>
          </p:cNvPr>
          <p:cNvSpPr txBox="1"/>
          <p:nvPr/>
        </p:nvSpPr>
        <p:spPr>
          <a:xfrm>
            <a:off x="4504492" y="2122104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22BED5-3397-4193-99C6-0D03FC11C740}"/>
              </a:ext>
            </a:extLst>
          </p:cNvPr>
          <p:cNvSpPr txBox="1"/>
          <p:nvPr/>
        </p:nvSpPr>
        <p:spPr>
          <a:xfrm>
            <a:off x="4520874" y="2765512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D03584-0DB0-489E-A6C3-21035C299FB5}"/>
              </a:ext>
            </a:extLst>
          </p:cNvPr>
          <p:cNvSpPr txBox="1"/>
          <p:nvPr/>
        </p:nvSpPr>
        <p:spPr>
          <a:xfrm>
            <a:off x="4505356" y="3933826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FBCD4C-0DFF-420A-9D49-230483FDA13D}"/>
              </a:ext>
            </a:extLst>
          </p:cNvPr>
          <p:cNvSpPr txBox="1"/>
          <p:nvPr/>
        </p:nvSpPr>
        <p:spPr>
          <a:xfrm>
            <a:off x="4504492" y="4497756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87BF4E-4F19-4E26-8DFB-9A07288E669F}"/>
              </a:ext>
            </a:extLst>
          </p:cNvPr>
          <p:cNvSpPr txBox="1"/>
          <p:nvPr/>
        </p:nvSpPr>
        <p:spPr>
          <a:xfrm>
            <a:off x="4504491" y="5073638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27136D-8545-451F-B554-5B702C2A2460}"/>
              </a:ext>
            </a:extLst>
          </p:cNvPr>
          <p:cNvSpPr txBox="1"/>
          <p:nvPr/>
        </p:nvSpPr>
        <p:spPr>
          <a:xfrm>
            <a:off x="4501090" y="5604299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65D756-4C08-4E21-B5FD-5E11A50CBD83}"/>
              </a:ext>
            </a:extLst>
          </p:cNvPr>
          <p:cNvSpPr txBox="1"/>
          <p:nvPr/>
        </p:nvSpPr>
        <p:spPr>
          <a:xfrm>
            <a:off x="4082906" y="969445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7973ADC-A151-49CB-ADAD-3ACCC1A5220D}"/>
              </a:ext>
            </a:extLst>
          </p:cNvPr>
          <p:cNvSpPr txBox="1"/>
          <p:nvPr/>
        </p:nvSpPr>
        <p:spPr>
          <a:xfrm>
            <a:off x="4062350" y="2134942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436132-6D01-43EB-A785-75E1523D0AC3}"/>
              </a:ext>
            </a:extLst>
          </p:cNvPr>
          <p:cNvSpPr txBox="1"/>
          <p:nvPr/>
        </p:nvSpPr>
        <p:spPr>
          <a:xfrm>
            <a:off x="4062350" y="3377039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5515BD-93DC-46E0-97F7-0A408BE50B40}"/>
              </a:ext>
            </a:extLst>
          </p:cNvPr>
          <p:cNvSpPr txBox="1"/>
          <p:nvPr/>
        </p:nvSpPr>
        <p:spPr>
          <a:xfrm>
            <a:off x="4063214" y="3933826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9D05D2-F18B-4777-BF01-46857BA07417}"/>
              </a:ext>
            </a:extLst>
          </p:cNvPr>
          <p:cNvSpPr txBox="1"/>
          <p:nvPr/>
        </p:nvSpPr>
        <p:spPr>
          <a:xfrm>
            <a:off x="4056531" y="4497756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7C961C-6456-4061-B0D8-F7395BB0827B}"/>
              </a:ext>
            </a:extLst>
          </p:cNvPr>
          <p:cNvSpPr txBox="1"/>
          <p:nvPr/>
        </p:nvSpPr>
        <p:spPr>
          <a:xfrm>
            <a:off x="4065403" y="5607784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20" name="Block Arc 19">
            <a:extLst>
              <a:ext uri="{FF2B5EF4-FFF2-40B4-BE49-F238E27FC236}">
                <a16:creationId xmlns:a16="http://schemas.microsoft.com/office/drawing/2014/main" id="{29FC89EF-60FB-4F38-B7BB-374D6B6501D4}"/>
              </a:ext>
            </a:extLst>
          </p:cNvPr>
          <p:cNvSpPr/>
          <p:nvPr/>
        </p:nvSpPr>
        <p:spPr>
          <a:xfrm flipH="1">
            <a:off x="4299288" y="1058739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69AEAC6-83F4-4F02-B403-F89B6BF2A826}"/>
              </a:ext>
            </a:extLst>
          </p:cNvPr>
          <p:cNvSpPr txBox="1"/>
          <p:nvPr/>
        </p:nvSpPr>
        <p:spPr>
          <a:xfrm>
            <a:off x="4082906" y="1586835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8301CC4-3940-47B2-9305-8A1D2533B42A}"/>
              </a:ext>
            </a:extLst>
          </p:cNvPr>
          <p:cNvSpPr txBox="1"/>
          <p:nvPr/>
        </p:nvSpPr>
        <p:spPr>
          <a:xfrm>
            <a:off x="4062350" y="2770874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03828A-ED7E-4C20-B61D-52FF7CD71E87}"/>
              </a:ext>
            </a:extLst>
          </p:cNvPr>
          <p:cNvSpPr txBox="1"/>
          <p:nvPr/>
        </p:nvSpPr>
        <p:spPr>
          <a:xfrm>
            <a:off x="4056669" y="5077549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C9F04A0-2903-4C92-BFA6-FF623E5B3805}"/>
              </a:ext>
            </a:extLst>
          </p:cNvPr>
          <p:cNvSpPr txBox="1"/>
          <p:nvPr/>
        </p:nvSpPr>
        <p:spPr>
          <a:xfrm>
            <a:off x="4508929" y="3375054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7" name="Block Arc 46">
            <a:extLst>
              <a:ext uri="{FF2B5EF4-FFF2-40B4-BE49-F238E27FC236}">
                <a16:creationId xmlns:a16="http://schemas.microsoft.com/office/drawing/2014/main" id="{42F5E656-CBB6-4D43-96A5-47086E2394C8}"/>
              </a:ext>
            </a:extLst>
          </p:cNvPr>
          <p:cNvSpPr/>
          <p:nvPr/>
        </p:nvSpPr>
        <p:spPr>
          <a:xfrm flipH="1">
            <a:off x="4295918" y="1673964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48" name="Block Arc 47">
            <a:extLst>
              <a:ext uri="{FF2B5EF4-FFF2-40B4-BE49-F238E27FC236}">
                <a16:creationId xmlns:a16="http://schemas.microsoft.com/office/drawing/2014/main" id="{2A28A3EE-A9B4-4F2D-9BA1-466DB22376DB}"/>
              </a:ext>
            </a:extLst>
          </p:cNvPr>
          <p:cNvSpPr/>
          <p:nvPr/>
        </p:nvSpPr>
        <p:spPr>
          <a:xfrm flipH="1">
            <a:off x="4268916" y="2202215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49" name="Block Arc 48">
            <a:extLst>
              <a:ext uri="{FF2B5EF4-FFF2-40B4-BE49-F238E27FC236}">
                <a16:creationId xmlns:a16="http://schemas.microsoft.com/office/drawing/2014/main" id="{B9C705DA-CA02-45A9-A3CD-2E12462ADC94}"/>
              </a:ext>
            </a:extLst>
          </p:cNvPr>
          <p:cNvSpPr/>
          <p:nvPr/>
        </p:nvSpPr>
        <p:spPr>
          <a:xfrm flipH="1">
            <a:off x="4276587" y="2830545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50" name="Block Arc 49">
            <a:extLst>
              <a:ext uri="{FF2B5EF4-FFF2-40B4-BE49-F238E27FC236}">
                <a16:creationId xmlns:a16="http://schemas.microsoft.com/office/drawing/2014/main" id="{33ADA748-52D4-412F-85A6-4896F5BFD9C6}"/>
              </a:ext>
            </a:extLst>
          </p:cNvPr>
          <p:cNvSpPr/>
          <p:nvPr/>
        </p:nvSpPr>
        <p:spPr>
          <a:xfrm flipH="1">
            <a:off x="4285640" y="3444064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4579AAD-6628-45A5-82D7-E4DD5F8958CE}"/>
              </a:ext>
            </a:extLst>
          </p:cNvPr>
          <p:cNvSpPr/>
          <p:nvPr/>
        </p:nvSpPr>
        <p:spPr>
          <a:xfrm flipH="1">
            <a:off x="4276587" y="4010110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52" name="Block Arc 51">
            <a:extLst>
              <a:ext uri="{FF2B5EF4-FFF2-40B4-BE49-F238E27FC236}">
                <a16:creationId xmlns:a16="http://schemas.microsoft.com/office/drawing/2014/main" id="{F0AC4378-916F-4CA2-9DBD-5E13E12086FC}"/>
              </a:ext>
            </a:extLst>
          </p:cNvPr>
          <p:cNvSpPr/>
          <p:nvPr/>
        </p:nvSpPr>
        <p:spPr>
          <a:xfrm flipH="1">
            <a:off x="4250532" y="4566897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AE6467FE-EA3B-47F4-9C49-87AAFB1275CD}"/>
              </a:ext>
            </a:extLst>
          </p:cNvPr>
          <p:cNvSpPr/>
          <p:nvPr/>
        </p:nvSpPr>
        <p:spPr>
          <a:xfrm flipH="1">
            <a:off x="4269444" y="5143802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54" name="Block Arc 53">
            <a:extLst>
              <a:ext uri="{FF2B5EF4-FFF2-40B4-BE49-F238E27FC236}">
                <a16:creationId xmlns:a16="http://schemas.microsoft.com/office/drawing/2014/main" id="{6425BEB6-F447-4E5C-8A8C-678464945E1F}"/>
              </a:ext>
            </a:extLst>
          </p:cNvPr>
          <p:cNvSpPr/>
          <p:nvPr/>
        </p:nvSpPr>
        <p:spPr>
          <a:xfrm flipH="1">
            <a:off x="4276587" y="5673440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E93DCA-1085-4124-8401-E97A6FCE2EBC}"/>
              </a:ext>
            </a:extLst>
          </p:cNvPr>
          <p:cNvSpPr txBox="1"/>
          <p:nvPr/>
        </p:nvSpPr>
        <p:spPr>
          <a:xfrm>
            <a:off x="4520874" y="366924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AC93B9-21F3-406C-A60B-F416D34E77C0}"/>
              </a:ext>
            </a:extLst>
          </p:cNvPr>
          <p:cNvSpPr txBox="1"/>
          <p:nvPr/>
        </p:nvSpPr>
        <p:spPr>
          <a:xfrm>
            <a:off x="4076993" y="359296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55" name="Block Arc 54">
            <a:extLst>
              <a:ext uri="{FF2B5EF4-FFF2-40B4-BE49-F238E27FC236}">
                <a16:creationId xmlns:a16="http://schemas.microsoft.com/office/drawing/2014/main" id="{EDE6D4DE-7E00-4139-A7FA-6081BC29FCD0}"/>
              </a:ext>
            </a:extLst>
          </p:cNvPr>
          <p:cNvSpPr/>
          <p:nvPr/>
        </p:nvSpPr>
        <p:spPr>
          <a:xfrm flipH="1">
            <a:off x="4293375" y="448590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529CD7E-84B3-4D86-99F4-437CDFEFE360}"/>
              </a:ext>
            </a:extLst>
          </p:cNvPr>
          <p:cNvSpPr txBox="1"/>
          <p:nvPr/>
        </p:nvSpPr>
        <p:spPr>
          <a:xfrm>
            <a:off x="4501090" y="6296640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D2D05C8-344A-458F-8793-EFA2B73317F2}"/>
              </a:ext>
            </a:extLst>
          </p:cNvPr>
          <p:cNvSpPr txBox="1"/>
          <p:nvPr/>
        </p:nvSpPr>
        <p:spPr>
          <a:xfrm>
            <a:off x="4057209" y="6289012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58" name="Block Arc 57">
            <a:extLst>
              <a:ext uri="{FF2B5EF4-FFF2-40B4-BE49-F238E27FC236}">
                <a16:creationId xmlns:a16="http://schemas.microsoft.com/office/drawing/2014/main" id="{B8FEABFD-19C7-4B92-9E98-F865AC35E19A}"/>
              </a:ext>
            </a:extLst>
          </p:cNvPr>
          <p:cNvSpPr/>
          <p:nvPr/>
        </p:nvSpPr>
        <p:spPr>
          <a:xfrm flipH="1">
            <a:off x="4273591" y="6378306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8E52A3E-C97D-4E2A-B717-1D3FC616D0F2}"/>
              </a:ext>
            </a:extLst>
          </p:cNvPr>
          <p:cNvSpPr txBox="1"/>
          <p:nvPr/>
        </p:nvSpPr>
        <p:spPr>
          <a:xfrm>
            <a:off x="4875075" y="156927"/>
            <a:ext cx="4040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Greatest spread of score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8218E7C-5067-49CF-B994-BD179CB661EC}"/>
              </a:ext>
            </a:extLst>
          </p:cNvPr>
          <p:cNvSpPr txBox="1"/>
          <p:nvPr/>
        </p:nvSpPr>
        <p:spPr>
          <a:xfrm>
            <a:off x="0" y="86975"/>
            <a:ext cx="4079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Lowest and highest scoring statements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A720B2-5F5C-957D-60A0-31C35F1DDBC7}"/>
              </a:ext>
            </a:extLst>
          </p:cNvPr>
          <p:cNvSpPr txBox="1"/>
          <p:nvPr/>
        </p:nvSpPr>
        <p:spPr>
          <a:xfrm>
            <a:off x="5047563" y="962324"/>
            <a:ext cx="404034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Two statements showed a greater spread of answers than others, </a:t>
            </a:r>
            <a:r>
              <a:rPr lang="en-US" sz="1400" dirty="0"/>
              <a:t>ranging evenly from 0 to 7.</a:t>
            </a:r>
            <a:endParaRPr lang="en-GB" sz="1400" dirty="0"/>
          </a:p>
          <a:p>
            <a:endParaRPr lang="en-GB" sz="1400" dirty="0"/>
          </a:p>
          <a:p>
            <a:pPr marL="342900" indent="-342900">
              <a:buAutoNum type="arabicParenR"/>
            </a:pPr>
            <a:r>
              <a:rPr lang="en-GB" sz="1400" b="1" dirty="0"/>
              <a:t>‘ The outcomes of change initiatives are communicated across the organisation, so others can learn from failure ands success</a:t>
            </a:r>
            <a:r>
              <a:rPr lang="en-GB" sz="1400" dirty="0"/>
              <a:t>’</a:t>
            </a:r>
          </a:p>
          <a:p>
            <a:endParaRPr lang="en-US" sz="1400" dirty="0"/>
          </a:p>
          <a:p>
            <a:r>
              <a:rPr lang="en-US" sz="1400" dirty="0"/>
              <a:t>From engagement with Members, ICIPS has identified that organisations who succeed  in embedding CI, tend to have good communications systems , which they use to promote CI and organisational learning. It is therefore a concern that if communication are deemed to be lacking,  as indicated by the comments.</a:t>
            </a:r>
          </a:p>
          <a:p>
            <a:endParaRPr lang="en-GB" sz="1400" dirty="0"/>
          </a:p>
          <a:p>
            <a:pPr marL="342900" indent="-342900">
              <a:buAutoNum type="arabicParenR"/>
            </a:pPr>
            <a:endParaRPr lang="en-GB" sz="1400" b="1" dirty="0"/>
          </a:p>
          <a:p>
            <a:r>
              <a:rPr lang="en-US" sz="1400" b="1" dirty="0"/>
              <a:t>2) ‘Experienced change professionals are available to support me if required’</a:t>
            </a:r>
          </a:p>
          <a:p>
            <a:pPr marL="342900" indent="-342900">
              <a:buFontTx/>
              <a:buAutoNum type="arabicParenR"/>
            </a:pPr>
            <a:endParaRPr lang="en-US" sz="1400" dirty="0"/>
          </a:p>
          <a:p>
            <a:r>
              <a:rPr lang="en-US" sz="1400" dirty="0"/>
              <a:t>We know from ICIPS 2-minute surveys that availability of change professionals is an issue; many organisations have small  change teams who rely on training up change champions to lead </a:t>
            </a:r>
            <a:r>
              <a:rPr lang="en-US" sz="1400" dirty="0" err="1"/>
              <a:t>localised</a:t>
            </a:r>
            <a:r>
              <a:rPr lang="en-US" sz="1400" dirty="0"/>
              <a:t> change but don’t always have the time to mentor the champions to a good level of competence.</a:t>
            </a:r>
          </a:p>
          <a:p>
            <a:pPr marL="342900" indent="-342900">
              <a:buAutoNum type="arabicParenR"/>
            </a:pPr>
            <a:endParaRPr lang="en-GB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8AF28C-41EB-2B90-65D2-286DC70DFFD9}"/>
              </a:ext>
            </a:extLst>
          </p:cNvPr>
          <p:cNvSpPr txBox="1"/>
          <p:nvPr/>
        </p:nvSpPr>
        <p:spPr>
          <a:xfrm>
            <a:off x="250146" y="1336511"/>
            <a:ext cx="337333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LOWEST SCORE</a:t>
            </a:r>
          </a:p>
          <a:p>
            <a:endParaRPr lang="en-GB" sz="1400" dirty="0"/>
          </a:p>
          <a:p>
            <a:r>
              <a:rPr lang="en-GB" sz="1400" dirty="0"/>
              <a:t>The statement which received the lowest score in every survey was ‘’</a:t>
            </a:r>
            <a:r>
              <a:rPr lang="en-US" sz="1400" dirty="0"/>
              <a:t>I am given time to explore opportunities to improve the effectiveness and efficiency of the processes I deliver.</a:t>
            </a:r>
            <a:r>
              <a:rPr lang="en-GB" sz="1400" dirty="0"/>
              <a:t>’  The average score was 5.2, with many comments highlighting the frustrations and challenges around having time to identify and deliver improvements.</a:t>
            </a:r>
          </a:p>
          <a:p>
            <a:endParaRPr lang="en-GB" sz="1400" dirty="0"/>
          </a:p>
          <a:p>
            <a:endParaRPr lang="en-GB" sz="1400" dirty="0"/>
          </a:p>
          <a:p>
            <a:r>
              <a:rPr lang="en-GB" sz="1400" b="1" dirty="0"/>
              <a:t>HIGHEST SCORE</a:t>
            </a:r>
          </a:p>
          <a:p>
            <a:endParaRPr lang="en-GB" sz="1400" b="1" dirty="0"/>
          </a:p>
          <a:p>
            <a:r>
              <a:rPr lang="en-US" sz="1400" dirty="0"/>
              <a:t>The highest score of 6.4 was for the statement ‘I understand the purpose of our organisation and the beneficiaries of our services’ . Surprisingly however, 39%  scored this 6 and under.</a:t>
            </a:r>
          </a:p>
          <a:p>
            <a:endParaRPr lang="en-GB" sz="1400" b="1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76010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ECBA631-9729-4AEB-9E5F-E67F8F724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38529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380440255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193400264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blipFill dpi="0" rotWithShape="1">
                      <a:blip r:embed="rId2">
                        <a:alphaModFix amt="48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blipFill dpi="0" rotWithShape="1">
                      <a:blip r:embed="rId2">
                        <a:alphaModFix amt="48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537703327"/>
                  </a:ext>
                </a:extLst>
              </a:tr>
            </a:tbl>
          </a:graphicData>
        </a:graphic>
      </p:graphicFrame>
      <p:pic>
        <p:nvPicPr>
          <p:cNvPr id="12" name="Picture 11" descr="Green tick.png">
            <a:extLst>
              <a:ext uri="{FF2B5EF4-FFF2-40B4-BE49-F238E27FC236}">
                <a16:creationId xmlns:a16="http://schemas.microsoft.com/office/drawing/2014/main" id="{2AF37EA4-529C-4323-B549-561B9CCC08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496" y="5845593"/>
            <a:ext cx="702214" cy="886837"/>
          </a:xfrm>
          <a:prstGeom prst="rect">
            <a:avLst/>
          </a:prstGeom>
        </p:spPr>
      </p:pic>
      <p:pic>
        <p:nvPicPr>
          <p:cNvPr id="13" name="Picture 12" descr="green line.png">
            <a:extLst>
              <a:ext uri="{FF2B5EF4-FFF2-40B4-BE49-F238E27FC236}">
                <a16:creationId xmlns:a16="http://schemas.microsoft.com/office/drawing/2014/main" id="{2E45EAFC-8D37-4778-86BC-E6C9788E8A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76"/>
            <a:ext cx="3240000" cy="407114"/>
          </a:xfrm>
          <a:prstGeom prst="rect">
            <a:avLst/>
          </a:prstGeom>
        </p:spPr>
      </p:pic>
      <p:pic>
        <p:nvPicPr>
          <p:cNvPr id="17" name="Picture 16" descr="Green tick.png">
            <a:extLst>
              <a:ext uri="{FF2B5EF4-FFF2-40B4-BE49-F238E27FC236}">
                <a16:creationId xmlns:a16="http://schemas.microsoft.com/office/drawing/2014/main" id="{E41B4E78-5743-47E1-9167-6EA311CA1E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334" y="5833480"/>
            <a:ext cx="721396" cy="911062"/>
          </a:xfrm>
          <a:prstGeom prst="rect">
            <a:avLst/>
          </a:prstGeom>
        </p:spPr>
      </p:pic>
      <p:pic>
        <p:nvPicPr>
          <p:cNvPr id="18" name="Picture 17" descr="green line.png">
            <a:extLst>
              <a:ext uri="{FF2B5EF4-FFF2-40B4-BE49-F238E27FC236}">
                <a16:creationId xmlns:a16="http://schemas.microsoft.com/office/drawing/2014/main" id="{684A3240-39F2-4361-A12F-449C1D2029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04000" y="676215"/>
            <a:ext cx="3240000" cy="40711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580E87-D766-4422-8B05-8F5C21CEB1FE}"/>
              </a:ext>
            </a:extLst>
          </p:cNvPr>
          <p:cNvSpPr txBox="1"/>
          <p:nvPr/>
        </p:nvSpPr>
        <p:spPr>
          <a:xfrm>
            <a:off x="4526787" y="977073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439EB8-BD6C-4199-AEC6-99D739652BDB}"/>
              </a:ext>
            </a:extLst>
          </p:cNvPr>
          <p:cNvSpPr txBox="1"/>
          <p:nvPr/>
        </p:nvSpPr>
        <p:spPr>
          <a:xfrm>
            <a:off x="4508929" y="1583712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594351-5393-4B8B-97F3-A03D0DEE905F}"/>
              </a:ext>
            </a:extLst>
          </p:cNvPr>
          <p:cNvSpPr txBox="1"/>
          <p:nvPr/>
        </p:nvSpPr>
        <p:spPr>
          <a:xfrm>
            <a:off x="4504492" y="2122104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22BED5-3397-4193-99C6-0D03FC11C740}"/>
              </a:ext>
            </a:extLst>
          </p:cNvPr>
          <p:cNvSpPr txBox="1"/>
          <p:nvPr/>
        </p:nvSpPr>
        <p:spPr>
          <a:xfrm>
            <a:off x="4520874" y="2765512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D03584-0DB0-489E-A6C3-21035C299FB5}"/>
              </a:ext>
            </a:extLst>
          </p:cNvPr>
          <p:cNvSpPr txBox="1"/>
          <p:nvPr/>
        </p:nvSpPr>
        <p:spPr>
          <a:xfrm>
            <a:off x="4505356" y="3933826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FBCD4C-0DFF-420A-9D49-230483FDA13D}"/>
              </a:ext>
            </a:extLst>
          </p:cNvPr>
          <p:cNvSpPr txBox="1"/>
          <p:nvPr/>
        </p:nvSpPr>
        <p:spPr>
          <a:xfrm>
            <a:off x="4504492" y="4497756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87BF4E-4F19-4E26-8DFB-9A07288E669F}"/>
              </a:ext>
            </a:extLst>
          </p:cNvPr>
          <p:cNvSpPr txBox="1"/>
          <p:nvPr/>
        </p:nvSpPr>
        <p:spPr>
          <a:xfrm>
            <a:off x="4504491" y="5073638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27136D-8545-451F-B554-5B702C2A2460}"/>
              </a:ext>
            </a:extLst>
          </p:cNvPr>
          <p:cNvSpPr txBox="1"/>
          <p:nvPr/>
        </p:nvSpPr>
        <p:spPr>
          <a:xfrm>
            <a:off x="4501090" y="5604299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65D756-4C08-4E21-B5FD-5E11A50CBD83}"/>
              </a:ext>
            </a:extLst>
          </p:cNvPr>
          <p:cNvSpPr txBox="1"/>
          <p:nvPr/>
        </p:nvSpPr>
        <p:spPr>
          <a:xfrm>
            <a:off x="4082906" y="969445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7973ADC-A151-49CB-ADAD-3ACCC1A5220D}"/>
              </a:ext>
            </a:extLst>
          </p:cNvPr>
          <p:cNvSpPr txBox="1"/>
          <p:nvPr/>
        </p:nvSpPr>
        <p:spPr>
          <a:xfrm>
            <a:off x="4062350" y="2134942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436132-6D01-43EB-A785-75E1523D0AC3}"/>
              </a:ext>
            </a:extLst>
          </p:cNvPr>
          <p:cNvSpPr txBox="1"/>
          <p:nvPr/>
        </p:nvSpPr>
        <p:spPr>
          <a:xfrm>
            <a:off x="4062350" y="3377039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5515BD-93DC-46E0-97F7-0A408BE50B40}"/>
              </a:ext>
            </a:extLst>
          </p:cNvPr>
          <p:cNvSpPr txBox="1"/>
          <p:nvPr/>
        </p:nvSpPr>
        <p:spPr>
          <a:xfrm>
            <a:off x="4063214" y="3933826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9D05D2-F18B-4777-BF01-46857BA07417}"/>
              </a:ext>
            </a:extLst>
          </p:cNvPr>
          <p:cNvSpPr txBox="1"/>
          <p:nvPr/>
        </p:nvSpPr>
        <p:spPr>
          <a:xfrm>
            <a:off x="4056531" y="4497756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7C961C-6456-4061-B0D8-F7395BB0827B}"/>
              </a:ext>
            </a:extLst>
          </p:cNvPr>
          <p:cNvSpPr txBox="1"/>
          <p:nvPr/>
        </p:nvSpPr>
        <p:spPr>
          <a:xfrm>
            <a:off x="4065403" y="5607784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20" name="Block Arc 19">
            <a:extLst>
              <a:ext uri="{FF2B5EF4-FFF2-40B4-BE49-F238E27FC236}">
                <a16:creationId xmlns:a16="http://schemas.microsoft.com/office/drawing/2014/main" id="{29FC89EF-60FB-4F38-B7BB-374D6B6501D4}"/>
              </a:ext>
            </a:extLst>
          </p:cNvPr>
          <p:cNvSpPr/>
          <p:nvPr/>
        </p:nvSpPr>
        <p:spPr>
          <a:xfrm flipH="1">
            <a:off x="4299288" y="1058739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69AEAC6-83F4-4F02-B403-F89B6BF2A826}"/>
              </a:ext>
            </a:extLst>
          </p:cNvPr>
          <p:cNvSpPr txBox="1"/>
          <p:nvPr/>
        </p:nvSpPr>
        <p:spPr>
          <a:xfrm>
            <a:off x="4082906" y="1586835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8301CC4-3940-47B2-9305-8A1D2533B42A}"/>
              </a:ext>
            </a:extLst>
          </p:cNvPr>
          <p:cNvSpPr txBox="1"/>
          <p:nvPr/>
        </p:nvSpPr>
        <p:spPr>
          <a:xfrm>
            <a:off x="4062350" y="2770874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03828A-ED7E-4C20-B61D-52FF7CD71E87}"/>
              </a:ext>
            </a:extLst>
          </p:cNvPr>
          <p:cNvSpPr txBox="1"/>
          <p:nvPr/>
        </p:nvSpPr>
        <p:spPr>
          <a:xfrm>
            <a:off x="4056669" y="5077549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C9F04A0-2903-4C92-BFA6-FF623E5B3805}"/>
              </a:ext>
            </a:extLst>
          </p:cNvPr>
          <p:cNvSpPr txBox="1"/>
          <p:nvPr/>
        </p:nvSpPr>
        <p:spPr>
          <a:xfrm>
            <a:off x="4508929" y="3375054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7" name="Block Arc 46">
            <a:extLst>
              <a:ext uri="{FF2B5EF4-FFF2-40B4-BE49-F238E27FC236}">
                <a16:creationId xmlns:a16="http://schemas.microsoft.com/office/drawing/2014/main" id="{42F5E656-CBB6-4D43-96A5-47086E2394C8}"/>
              </a:ext>
            </a:extLst>
          </p:cNvPr>
          <p:cNvSpPr/>
          <p:nvPr/>
        </p:nvSpPr>
        <p:spPr>
          <a:xfrm flipH="1">
            <a:off x="4295918" y="1673964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48" name="Block Arc 47">
            <a:extLst>
              <a:ext uri="{FF2B5EF4-FFF2-40B4-BE49-F238E27FC236}">
                <a16:creationId xmlns:a16="http://schemas.microsoft.com/office/drawing/2014/main" id="{2A28A3EE-A9B4-4F2D-9BA1-466DB22376DB}"/>
              </a:ext>
            </a:extLst>
          </p:cNvPr>
          <p:cNvSpPr/>
          <p:nvPr/>
        </p:nvSpPr>
        <p:spPr>
          <a:xfrm flipH="1">
            <a:off x="4268916" y="2202215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49" name="Block Arc 48">
            <a:extLst>
              <a:ext uri="{FF2B5EF4-FFF2-40B4-BE49-F238E27FC236}">
                <a16:creationId xmlns:a16="http://schemas.microsoft.com/office/drawing/2014/main" id="{B9C705DA-CA02-45A9-A3CD-2E12462ADC94}"/>
              </a:ext>
            </a:extLst>
          </p:cNvPr>
          <p:cNvSpPr/>
          <p:nvPr/>
        </p:nvSpPr>
        <p:spPr>
          <a:xfrm flipH="1">
            <a:off x="4276587" y="2830545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50" name="Block Arc 49">
            <a:extLst>
              <a:ext uri="{FF2B5EF4-FFF2-40B4-BE49-F238E27FC236}">
                <a16:creationId xmlns:a16="http://schemas.microsoft.com/office/drawing/2014/main" id="{33ADA748-52D4-412F-85A6-4896F5BFD9C6}"/>
              </a:ext>
            </a:extLst>
          </p:cNvPr>
          <p:cNvSpPr/>
          <p:nvPr/>
        </p:nvSpPr>
        <p:spPr>
          <a:xfrm flipH="1">
            <a:off x="4285640" y="3444064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4579AAD-6628-45A5-82D7-E4DD5F8958CE}"/>
              </a:ext>
            </a:extLst>
          </p:cNvPr>
          <p:cNvSpPr/>
          <p:nvPr/>
        </p:nvSpPr>
        <p:spPr>
          <a:xfrm flipH="1">
            <a:off x="4276587" y="4010110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52" name="Block Arc 51">
            <a:extLst>
              <a:ext uri="{FF2B5EF4-FFF2-40B4-BE49-F238E27FC236}">
                <a16:creationId xmlns:a16="http://schemas.microsoft.com/office/drawing/2014/main" id="{F0AC4378-916F-4CA2-9DBD-5E13E12086FC}"/>
              </a:ext>
            </a:extLst>
          </p:cNvPr>
          <p:cNvSpPr/>
          <p:nvPr/>
        </p:nvSpPr>
        <p:spPr>
          <a:xfrm flipH="1">
            <a:off x="4250532" y="4566897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AE6467FE-EA3B-47F4-9C49-87AAFB1275CD}"/>
              </a:ext>
            </a:extLst>
          </p:cNvPr>
          <p:cNvSpPr/>
          <p:nvPr/>
        </p:nvSpPr>
        <p:spPr>
          <a:xfrm flipH="1">
            <a:off x="4269444" y="5143802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54" name="Block Arc 53">
            <a:extLst>
              <a:ext uri="{FF2B5EF4-FFF2-40B4-BE49-F238E27FC236}">
                <a16:creationId xmlns:a16="http://schemas.microsoft.com/office/drawing/2014/main" id="{6425BEB6-F447-4E5C-8A8C-678464945E1F}"/>
              </a:ext>
            </a:extLst>
          </p:cNvPr>
          <p:cNvSpPr/>
          <p:nvPr/>
        </p:nvSpPr>
        <p:spPr>
          <a:xfrm flipH="1">
            <a:off x="4276587" y="5673440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E93DCA-1085-4124-8401-E97A6FCE2EBC}"/>
              </a:ext>
            </a:extLst>
          </p:cNvPr>
          <p:cNvSpPr txBox="1"/>
          <p:nvPr/>
        </p:nvSpPr>
        <p:spPr>
          <a:xfrm>
            <a:off x="4520874" y="366924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AC93B9-21F3-406C-A60B-F416D34E77C0}"/>
              </a:ext>
            </a:extLst>
          </p:cNvPr>
          <p:cNvSpPr txBox="1"/>
          <p:nvPr/>
        </p:nvSpPr>
        <p:spPr>
          <a:xfrm>
            <a:off x="4076993" y="359296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55" name="Block Arc 54">
            <a:extLst>
              <a:ext uri="{FF2B5EF4-FFF2-40B4-BE49-F238E27FC236}">
                <a16:creationId xmlns:a16="http://schemas.microsoft.com/office/drawing/2014/main" id="{EDE6D4DE-7E00-4139-A7FA-6081BC29FCD0}"/>
              </a:ext>
            </a:extLst>
          </p:cNvPr>
          <p:cNvSpPr/>
          <p:nvPr/>
        </p:nvSpPr>
        <p:spPr>
          <a:xfrm flipH="1">
            <a:off x="4293375" y="448590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529CD7E-84B3-4D86-99F4-437CDFEFE360}"/>
              </a:ext>
            </a:extLst>
          </p:cNvPr>
          <p:cNvSpPr txBox="1"/>
          <p:nvPr/>
        </p:nvSpPr>
        <p:spPr>
          <a:xfrm>
            <a:off x="4501090" y="6296640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D2D05C8-344A-458F-8793-EFA2B73317F2}"/>
              </a:ext>
            </a:extLst>
          </p:cNvPr>
          <p:cNvSpPr txBox="1"/>
          <p:nvPr/>
        </p:nvSpPr>
        <p:spPr>
          <a:xfrm>
            <a:off x="4057209" y="6289012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58" name="Block Arc 57">
            <a:extLst>
              <a:ext uri="{FF2B5EF4-FFF2-40B4-BE49-F238E27FC236}">
                <a16:creationId xmlns:a16="http://schemas.microsoft.com/office/drawing/2014/main" id="{B8FEABFD-19C7-4B92-9E98-F865AC35E19A}"/>
              </a:ext>
            </a:extLst>
          </p:cNvPr>
          <p:cNvSpPr/>
          <p:nvPr/>
        </p:nvSpPr>
        <p:spPr>
          <a:xfrm flipH="1">
            <a:off x="4273591" y="6378306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1C4CDB0-D0F7-4E9C-BFDE-8916DF781E05}"/>
              </a:ext>
            </a:extLst>
          </p:cNvPr>
          <p:cNvSpPr txBox="1"/>
          <p:nvPr/>
        </p:nvSpPr>
        <p:spPr>
          <a:xfrm>
            <a:off x="55647" y="53213"/>
            <a:ext cx="4076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Common themes from employee comments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F916096D-A297-4D56-AD84-5053D5DF8EA4}"/>
              </a:ext>
            </a:extLst>
          </p:cNvPr>
          <p:cNvSpPr txBox="1">
            <a:spLocks/>
          </p:cNvSpPr>
          <p:nvPr/>
        </p:nvSpPr>
        <p:spPr>
          <a:xfrm>
            <a:off x="198800" y="1453535"/>
            <a:ext cx="4139952" cy="4619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GB" sz="2000" b="1" dirty="0"/>
            </a:br>
            <a:br>
              <a:rPr lang="en-GB" sz="2000" b="1" dirty="0"/>
            </a:br>
            <a:br>
              <a:rPr lang="en-GB" sz="2000" dirty="0">
                <a:latin typeface="+mn-lt"/>
              </a:rPr>
            </a:br>
            <a:br>
              <a:rPr lang="en-GB" sz="2000" dirty="0">
                <a:latin typeface="+mn-lt"/>
              </a:rPr>
            </a:br>
            <a:br>
              <a:rPr lang="en-GB" sz="2000" b="1" dirty="0"/>
            </a:br>
            <a:br>
              <a:rPr lang="en-GB" sz="2000" b="1" dirty="0"/>
            </a:br>
            <a:r>
              <a:rPr lang="en-GB" sz="2000" b="1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76EE38-7A22-6E4E-A972-D1D4C58705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033" y="1305000"/>
            <a:ext cx="3585750" cy="47678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2E5088-D1C3-4705-DCFC-C73F2EE4F4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6300" y="1237427"/>
            <a:ext cx="3638637" cy="484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95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ECBA631-9729-4AEB-9E5F-E67F8F724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615399"/>
              </p:ext>
            </p:extLst>
          </p:nvPr>
        </p:nvGraphicFramePr>
        <p:xfrm>
          <a:off x="109608" y="84003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380440255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193400264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blipFill dpi="0" rotWithShape="1">
                      <a:blip r:embed="rId2">
                        <a:alphaModFix amt="48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  <a:p>
                      <a:endParaRPr lang="en-GB" sz="1400" dirty="0"/>
                    </a:p>
                  </a:txBody>
                  <a:tcPr marL="68580" marR="68580" marT="34290" marB="34290">
                    <a:blipFill dpi="0" rotWithShape="1">
                      <a:blip r:embed="rId2">
                        <a:alphaModFix amt="48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537703327"/>
                  </a:ext>
                </a:extLst>
              </a:tr>
            </a:tbl>
          </a:graphicData>
        </a:graphic>
      </p:graphicFrame>
      <p:pic>
        <p:nvPicPr>
          <p:cNvPr id="12" name="Picture 11" descr="Green tick.png">
            <a:extLst>
              <a:ext uri="{FF2B5EF4-FFF2-40B4-BE49-F238E27FC236}">
                <a16:creationId xmlns:a16="http://schemas.microsoft.com/office/drawing/2014/main" id="{2AF37EA4-529C-4323-B549-561B9CCC08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018" y="5904381"/>
            <a:ext cx="702214" cy="886837"/>
          </a:xfrm>
          <a:prstGeom prst="rect">
            <a:avLst/>
          </a:prstGeom>
        </p:spPr>
      </p:pic>
      <p:pic>
        <p:nvPicPr>
          <p:cNvPr id="13" name="Picture 12" descr="green line.png">
            <a:extLst>
              <a:ext uri="{FF2B5EF4-FFF2-40B4-BE49-F238E27FC236}">
                <a16:creationId xmlns:a16="http://schemas.microsoft.com/office/drawing/2014/main" id="{2E45EAFC-8D37-4778-86BC-E6C9788E8A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" y="602477"/>
            <a:ext cx="3240000" cy="407114"/>
          </a:xfrm>
          <a:prstGeom prst="rect">
            <a:avLst/>
          </a:prstGeom>
        </p:spPr>
      </p:pic>
      <p:pic>
        <p:nvPicPr>
          <p:cNvPr id="17" name="Picture 16" descr="Green tick.png">
            <a:extLst>
              <a:ext uri="{FF2B5EF4-FFF2-40B4-BE49-F238E27FC236}">
                <a16:creationId xmlns:a16="http://schemas.microsoft.com/office/drawing/2014/main" id="{E41B4E78-5743-47E1-9167-6EA311CA1E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178" y="5904381"/>
            <a:ext cx="721396" cy="911062"/>
          </a:xfrm>
          <a:prstGeom prst="rect">
            <a:avLst/>
          </a:prstGeom>
        </p:spPr>
      </p:pic>
      <p:pic>
        <p:nvPicPr>
          <p:cNvPr id="18" name="Picture 17" descr="green line.png">
            <a:extLst>
              <a:ext uri="{FF2B5EF4-FFF2-40B4-BE49-F238E27FC236}">
                <a16:creationId xmlns:a16="http://schemas.microsoft.com/office/drawing/2014/main" id="{684A3240-39F2-4361-A12F-449C1D2029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65772" y="599893"/>
            <a:ext cx="3240000" cy="40711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580E87-D766-4422-8B05-8F5C21CEB1FE}"/>
              </a:ext>
            </a:extLst>
          </p:cNvPr>
          <p:cNvSpPr txBox="1"/>
          <p:nvPr/>
        </p:nvSpPr>
        <p:spPr>
          <a:xfrm>
            <a:off x="4526787" y="977073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439EB8-BD6C-4199-AEC6-99D739652BDB}"/>
              </a:ext>
            </a:extLst>
          </p:cNvPr>
          <p:cNvSpPr txBox="1"/>
          <p:nvPr/>
        </p:nvSpPr>
        <p:spPr>
          <a:xfrm>
            <a:off x="4508929" y="1583712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594351-5393-4B8B-97F3-A03D0DEE905F}"/>
              </a:ext>
            </a:extLst>
          </p:cNvPr>
          <p:cNvSpPr txBox="1"/>
          <p:nvPr/>
        </p:nvSpPr>
        <p:spPr>
          <a:xfrm>
            <a:off x="4504492" y="2122104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22BED5-3397-4193-99C6-0D03FC11C740}"/>
              </a:ext>
            </a:extLst>
          </p:cNvPr>
          <p:cNvSpPr txBox="1"/>
          <p:nvPr/>
        </p:nvSpPr>
        <p:spPr>
          <a:xfrm>
            <a:off x="4520874" y="2765512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D03584-0DB0-489E-A6C3-21035C299FB5}"/>
              </a:ext>
            </a:extLst>
          </p:cNvPr>
          <p:cNvSpPr txBox="1"/>
          <p:nvPr/>
        </p:nvSpPr>
        <p:spPr>
          <a:xfrm>
            <a:off x="4505356" y="3933826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FBCD4C-0DFF-420A-9D49-230483FDA13D}"/>
              </a:ext>
            </a:extLst>
          </p:cNvPr>
          <p:cNvSpPr txBox="1"/>
          <p:nvPr/>
        </p:nvSpPr>
        <p:spPr>
          <a:xfrm>
            <a:off x="4504492" y="4497756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87BF4E-4F19-4E26-8DFB-9A07288E669F}"/>
              </a:ext>
            </a:extLst>
          </p:cNvPr>
          <p:cNvSpPr txBox="1"/>
          <p:nvPr/>
        </p:nvSpPr>
        <p:spPr>
          <a:xfrm>
            <a:off x="4504491" y="5073638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27136D-8545-451F-B554-5B702C2A2460}"/>
              </a:ext>
            </a:extLst>
          </p:cNvPr>
          <p:cNvSpPr txBox="1"/>
          <p:nvPr/>
        </p:nvSpPr>
        <p:spPr>
          <a:xfrm>
            <a:off x="4501090" y="5604299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65D756-4C08-4E21-B5FD-5E11A50CBD83}"/>
              </a:ext>
            </a:extLst>
          </p:cNvPr>
          <p:cNvSpPr txBox="1"/>
          <p:nvPr/>
        </p:nvSpPr>
        <p:spPr>
          <a:xfrm>
            <a:off x="4082906" y="969445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7973ADC-A151-49CB-ADAD-3ACCC1A5220D}"/>
              </a:ext>
            </a:extLst>
          </p:cNvPr>
          <p:cNvSpPr txBox="1"/>
          <p:nvPr/>
        </p:nvSpPr>
        <p:spPr>
          <a:xfrm>
            <a:off x="4062350" y="2134942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436132-6D01-43EB-A785-75E1523D0AC3}"/>
              </a:ext>
            </a:extLst>
          </p:cNvPr>
          <p:cNvSpPr txBox="1"/>
          <p:nvPr/>
        </p:nvSpPr>
        <p:spPr>
          <a:xfrm>
            <a:off x="4062350" y="3377039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5515BD-93DC-46E0-97F7-0A408BE50B40}"/>
              </a:ext>
            </a:extLst>
          </p:cNvPr>
          <p:cNvSpPr txBox="1"/>
          <p:nvPr/>
        </p:nvSpPr>
        <p:spPr>
          <a:xfrm>
            <a:off x="4063214" y="3933826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9D05D2-F18B-4777-BF01-46857BA07417}"/>
              </a:ext>
            </a:extLst>
          </p:cNvPr>
          <p:cNvSpPr txBox="1"/>
          <p:nvPr/>
        </p:nvSpPr>
        <p:spPr>
          <a:xfrm>
            <a:off x="4056531" y="4497756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7C961C-6456-4061-B0D8-F7395BB0827B}"/>
              </a:ext>
            </a:extLst>
          </p:cNvPr>
          <p:cNvSpPr txBox="1"/>
          <p:nvPr/>
        </p:nvSpPr>
        <p:spPr>
          <a:xfrm>
            <a:off x="4065403" y="5607784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20" name="Block Arc 19">
            <a:extLst>
              <a:ext uri="{FF2B5EF4-FFF2-40B4-BE49-F238E27FC236}">
                <a16:creationId xmlns:a16="http://schemas.microsoft.com/office/drawing/2014/main" id="{29FC89EF-60FB-4F38-B7BB-374D6B6501D4}"/>
              </a:ext>
            </a:extLst>
          </p:cNvPr>
          <p:cNvSpPr/>
          <p:nvPr/>
        </p:nvSpPr>
        <p:spPr>
          <a:xfrm flipH="1">
            <a:off x="4299288" y="1058739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69AEAC6-83F4-4F02-B403-F89B6BF2A826}"/>
              </a:ext>
            </a:extLst>
          </p:cNvPr>
          <p:cNvSpPr txBox="1"/>
          <p:nvPr/>
        </p:nvSpPr>
        <p:spPr>
          <a:xfrm>
            <a:off x="4082906" y="1586835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8301CC4-3940-47B2-9305-8A1D2533B42A}"/>
              </a:ext>
            </a:extLst>
          </p:cNvPr>
          <p:cNvSpPr txBox="1"/>
          <p:nvPr/>
        </p:nvSpPr>
        <p:spPr>
          <a:xfrm>
            <a:off x="4062350" y="2770874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03828A-ED7E-4C20-B61D-52FF7CD71E87}"/>
              </a:ext>
            </a:extLst>
          </p:cNvPr>
          <p:cNvSpPr txBox="1"/>
          <p:nvPr/>
        </p:nvSpPr>
        <p:spPr>
          <a:xfrm>
            <a:off x="4056669" y="5077549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C9F04A0-2903-4C92-BFA6-FF623E5B3805}"/>
              </a:ext>
            </a:extLst>
          </p:cNvPr>
          <p:cNvSpPr txBox="1"/>
          <p:nvPr/>
        </p:nvSpPr>
        <p:spPr>
          <a:xfrm>
            <a:off x="4508929" y="3375054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7" name="Block Arc 46">
            <a:extLst>
              <a:ext uri="{FF2B5EF4-FFF2-40B4-BE49-F238E27FC236}">
                <a16:creationId xmlns:a16="http://schemas.microsoft.com/office/drawing/2014/main" id="{42F5E656-CBB6-4D43-96A5-47086E2394C8}"/>
              </a:ext>
            </a:extLst>
          </p:cNvPr>
          <p:cNvSpPr/>
          <p:nvPr/>
        </p:nvSpPr>
        <p:spPr>
          <a:xfrm flipH="1">
            <a:off x="4295918" y="1673964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48" name="Block Arc 47">
            <a:extLst>
              <a:ext uri="{FF2B5EF4-FFF2-40B4-BE49-F238E27FC236}">
                <a16:creationId xmlns:a16="http://schemas.microsoft.com/office/drawing/2014/main" id="{2A28A3EE-A9B4-4F2D-9BA1-466DB22376DB}"/>
              </a:ext>
            </a:extLst>
          </p:cNvPr>
          <p:cNvSpPr/>
          <p:nvPr/>
        </p:nvSpPr>
        <p:spPr>
          <a:xfrm flipH="1">
            <a:off x="4268916" y="2202215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49" name="Block Arc 48">
            <a:extLst>
              <a:ext uri="{FF2B5EF4-FFF2-40B4-BE49-F238E27FC236}">
                <a16:creationId xmlns:a16="http://schemas.microsoft.com/office/drawing/2014/main" id="{B9C705DA-CA02-45A9-A3CD-2E12462ADC94}"/>
              </a:ext>
            </a:extLst>
          </p:cNvPr>
          <p:cNvSpPr/>
          <p:nvPr/>
        </p:nvSpPr>
        <p:spPr>
          <a:xfrm flipH="1">
            <a:off x="4276587" y="2830545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50" name="Block Arc 49">
            <a:extLst>
              <a:ext uri="{FF2B5EF4-FFF2-40B4-BE49-F238E27FC236}">
                <a16:creationId xmlns:a16="http://schemas.microsoft.com/office/drawing/2014/main" id="{33ADA748-52D4-412F-85A6-4896F5BFD9C6}"/>
              </a:ext>
            </a:extLst>
          </p:cNvPr>
          <p:cNvSpPr/>
          <p:nvPr/>
        </p:nvSpPr>
        <p:spPr>
          <a:xfrm flipH="1">
            <a:off x="4285640" y="3444064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4579AAD-6628-45A5-82D7-E4DD5F8958CE}"/>
              </a:ext>
            </a:extLst>
          </p:cNvPr>
          <p:cNvSpPr/>
          <p:nvPr/>
        </p:nvSpPr>
        <p:spPr>
          <a:xfrm flipH="1">
            <a:off x="4276587" y="4010110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52" name="Block Arc 51">
            <a:extLst>
              <a:ext uri="{FF2B5EF4-FFF2-40B4-BE49-F238E27FC236}">
                <a16:creationId xmlns:a16="http://schemas.microsoft.com/office/drawing/2014/main" id="{F0AC4378-916F-4CA2-9DBD-5E13E12086FC}"/>
              </a:ext>
            </a:extLst>
          </p:cNvPr>
          <p:cNvSpPr/>
          <p:nvPr/>
        </p:nvSpPr>
        <p:spPr>
          <a:xfrm flipH="1">
            <a:off x="4250532" y="4566897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AE6467FE-EA3B-47F4-9C49-87AAFB1275CD}"/>
              </a:ext>
            </a:extLst>
          </p:cNvPr>
          <p:cNvSpPr/>
          <p:nvPr/>
        </p:nvSpPr>
        <p:spPr>
          <a:xfrm flipH="1">
            <a:off x="4269444" y="5143802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54" name="Block Arc 53">
            <a:extLst>
              <a:ext uri="{FF2B5EF4-FFF2-40B4-BE49-F238E27FC236}">
                <a16:creationId xmlns:a16="http://schemas.microsoft.com/office/drawing/2014/main" id="{6425BEB6-F447-4E5C-8A8C-678464945E1F}"/>
              </a:ext>
            </a:extLst>
          </p:cNvPr>
          <p:cNvSpPr/>
          <p:nvPr/>
        </p:nvSpPr>
        <p:spPr>
          <a:xfrm flipH="1">
            <a:off x="4276587" y="5673440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E93DCA-1085-4124-8401-E97A6FCE2EBC}"/>
              </a:ext>
            </a:extLst>
          </p:cNvPr>
          <p:cNvSpPr txBox="1"/>
          <p:nvPr/>
        </p:nvSpPr>
        <p:spPr>
          <a:xfrm>
            <a:off x="4520874" y="366924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AC93B9-21F3-406C-A60B-F416D34E77C0}"/>
              </a:ext>
            </a:extLst>
          </p:cNvPr>
          <p:cNvSpPr txBox="1"/>
          <p:nvPr/>
        </p:nvSpPr>
        <p:spPr>
          <a:xfrm>
            <a:off x="4076993" y="359296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55" name="Block Arc 54">
            <a:extLst>
              <a:ext uri="{FF2B5EF4-FFF2-40B4-BE49-F238E27FC236}">
                <a16:creationId xmlns:a16="http://schemas.microsoft.com/office/drawing/2014/main" id="{EDE6D4DE-7E00-4139-A7FA-6081BC29FCD0}"/>
              </a:ext>
            </a:extLst>
          </p:cNvPr>
          <p:cNvSpPr/>
          <p:nvPr/>
        </p:nvSpPr>
        <p:spPr>
          <a:xfrm flipH="1">
            <a:off x="4293375" y="448590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529CD7E-84B3-4D86-99F4-437CDFEFE360}"/>
              </a:ext>
            </a:extLst>
          </p:cNvPr>
          <p:cNvSpPr txBox="1"/>
          <p:nvPr/>
        </p:nvSpPr>
        <p:spPr>
          <a:xfrm>
            <a:off x="4501090" y="6296640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D2D05C8-344A-458F-8793-EFA2B73317F2}"/>
              </a:ext>
            </a:extLst>
          </p:cNvPr>
          <p:cNvSpPr txBox="1"/>
          <p:nvPr/>
        </p:nvSpPr>
        <p:spPr>
          <a:xfrm>
            <a:off x="4057209" y="6289012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58" name="Block Arc 57">
            <a:extLst>
              <a:ext uri="{FF2B5EF4-FFF2-40B4-BE49-F238E27FC236}">
                <a16:creationId xmlns:a16="http://schemas.microsoft.com/office/drawing/2014/main" id="{B8FEABFD-19C7-4B92-9E98-F865AC35E19A}"/>
              </a:ext>
            </a:extLst>
          </p:cNvPr>
          <p:cNvSpPr/>
          <p:nvPr/>
        </p:nvSpPr>
        <p:spPr>
          <a:xfrm flipH="1">
            <a:off x="4273591" y="6378306"/>
            <a:ext cx="321469" cy="173948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91496861-A170-4D27-BB3F-83D41D681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0"/>
            <a:ext cx="3829710" cy="809328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cs typeface="Museo 300 Regular"/>
              </a:rPr>
              <a:t>Continuous improvement</a:t>
            </a:r>
          </a:p>
        </p:txBody>
      </p:sp>
      <p:sp>
        <p:nvSpPr>
          <p:cNvPr id="61" name="Subtitle 2">
            <a:extLst>
              <a:ext uri="{FF2B5EF4-FFF2-40B4-BE49-F238E27FC236}">
                <a16:creationId xmlns:a16="http://schemas.microsoft.com/office/drawing/2014/main" id="{6FF45E12-DEBF-4210-B0AB-10C5D9562C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356" y="1209853"/>
            <a:ext cx="3496404" cy="5229200"/>
          </a:xfrm>
        </p:spPr>
        <p:txBody>
          <a:bodyPr>
            <a:normAutofit/>
          </a:bodyPr>
          <a:lstStyle/>
          <a:p>
            <a:pPr lvl="0" algn="l"/>
            <a:endParaRPr lang="en-GB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/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4AFED4-FA3E-3B7F-7AC3-747B2A66FCE1}"/>
              </a:ext>
            </a:extLst>
          </p:cNvPr>
          <p:cNvSpPr txBox="1"/>
          <p:nvPr/>
        </p:nvSpPr>
        <p:spPr>
          <a:xfrm>
            <a:off x="5175330" y="1127114"/>
            <a:ext cx="385906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undertaking a CI maturity assessment, your organisation gains invaluable insight and benchmarking data.</a:t>
            </a:r>
          </a:p>
          <a:p>
            <a:pPr algn="ctr"/>
            <a:r>
              <a:rPr lang="en-US" dirty="0"/>
              <a:t> With all participant scores amalgamated, every survey contributes to providing insight to informs  ICIPS  areas of interest and from which all ICIPS members ultimately benefit from.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 assessment if FREE so sign up today and start your journey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Free setup support is available by contacting info@icips.org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www.icips.org</a:t>
            </a:r>
            <a:endParaRPr lang="en-GB" dirty="0"/>
          </a:p>
          <a:p>
            <a:pPr algn="ctr"/>
            <a:r>
              <a:rPr lang="en-GB" dirty="0"/>
              <a:t>07906 623432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5EE4F6-DEF7-6E75-0A28-0971727BDEC2}"/>
              </a:ext>
            </a:extLst>
          </p:cNvPr>
          <p:cNvSpPr txBox="1"/>
          <p:nvPr/>
        </p:nvSpPr>
        <p:spPr>
          <a:xfrm>
            <a:off x="582297" y="1250845"/>
            <a:ext cx="31478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perfect maturity assessment score of 7 is hard to achieve. Whilst it is easy to implement quick wins, it is often the final % that is the hardest to achieve. </a:t>
            </a:r>
          </a:p>
          <a:p>
            <a:endParaRPr lang="en-GB" dirty="0"/>
          </a:p>
          <a:p>
            <a:r>
              <a:rPr lang="en-GB" dirty="0"/>
              <a:t>ICIPS 2026 conference will invite leading experts to discuss how to move past quick wins, to innovation and disruptive change, delivering substantial improvements , underpinned with a culture of CI.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292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A2DF968-41FE-4850-9A88-EAC8735CB547}"/>
              </a:ext>
            </a:extLst>
          </p:cNvPr>
          <p:cNvSpPr txBox="1"/>
          <p:nvPr/>
        </p:nvSpPr>
        <p:spPr>
          <a:xfrm>
            <a:off x="4429126" y="936270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37" name="Block Arc 36">
            <a:extLst>
              <a:ext uri="{FF2B5EF4-FFF2-40B4-BE49-F238E27FC236}">
                <a16:creationId xmlns:a16="http://schemas.microsoft.com/office/drawing/2014/main" id="{BF207AF0-BB81-42AB-9886-808764AD57A3}"/>
              </a:ext>
            </a:extLst>
          </p:cNvPr>
          <p:cNvSpPr/>
          <p:nvPr/>
        </p:nvSpPr>
        <p:spPr>
          <a:xfrm rot="5400000" flipH="1">
            <a:off x="4607719" y="988488"/>
            <a:ext cx="285749" cy="185863"/>
          </a:xfrm>
          <a:prstGeom prst="blockArc">
            <a:avLst>
              <a:gd name="adj1" fmla="val 10800000"/>
              <a:gd name="adj2" fmla="val 6346799"/>
              <a:gd name="adj3" fmla="val 2529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E71DE00-F42A-4D22-80DD-9F9CE4E7DC2D}"/>
              </a:ext>
            </a:extLst>
          </p:cNvPr>
          <p:cNvSpPr txBox="1"/>
          <p:nvPr/>
        </p:nvSpPr>
        <p:spPr>
          <a:xfrm>
            <a:off x="4429126" y="1583712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39" name="Block Arc 38">
            <a:extLst>
              <a:ext uri="{FF2B5EF4-FFF2-40B4-BE49-F238E27FC236}">
                <a16:creationId xmlns:a16="http://schemas.microsoft.com/office/drawing/2014/main" id="{49FE4618-B2E0-4FB2-85CB-58BD402932B9}"/>
              </a:ext>
            </a:extLst>
          </p:cNvPr>
          <p:cNvSpPr/>
          <p:nvPr/>
        </p:nvSpPr>
        <p:spPr>
          <a:xfrm rot="5400000" flipH="1">
            <a:off x="4607719" y="1602851"/>
            <a:ext cx="285749" cy="185863"/>
          </a:xfrm>
          <a:prstGeom prst="blockArc">
            <a:avLst>
              <a:gd name="adj1" fmla="val 10800000"/>
              <a:gd name="adj2" fmla="val 6346799"/>
              <a:gd name="adj3" fmla="val 2529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38BD3E-8D17-4E4C-8232-F7939AD4AD7E}"/>
              </a:ext>
            </a:extLst>
          </p:cNvPr>
          <p:cNvSpPr txBox="1"/>
          <p:nvPr/>
        </p:nvSpPr>
        <p:spPr>
          <a:xfrm>
            <a:off x="4429126" y="2112623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1" name="Block Arc 40">
            <a:extLst>
              <a:ext uri="{FF2B5EF4-FFF2-40B4-BE49-F238E27FC236}">
                <a16:creationId xmlns:a16="http://schemas.microsoft.com/office/drawing/2014/main" id="{5190A568-1C4C-4EC3-A5A4-80118F7D7FAD}"/>
              </a:ext>
            </a:extLst>
          </p:cNvPr>
          <p:cNvSpPr/>
          <p:nvPr/>
        </p:nvSpPr>
        <p:spPr>
          <a:xfrm rot="5400000" flipH="1">
            <a:off x="4610436" y="2158803"/>
            <a:ext cx="285749" cy="185863"/>
          </a:xfrm>
          <a:prstGeom prst="blockArc">
            <a:avLst>
              <a:gd name="adj1" fmla="val 10800000"/>
              <a:gd name="adj2" fmla="val 6346799"/>
              <a:gd name="adj3" fmla="val 2529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444CA5-7FDF-4ED6-BE68-094D9276DF84}"/>
              </a:ext>
            </a:extLst>
          </p:cNvPr>
          <p:cNvSpPr txBox="1"/>
          <p:nvPr/>
        </p:nvSpPr>
        <p:spPr>
          <a:xfrm>
            <a:off x="4429126" y="2778247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3" name="Block Arc 42">
            <a:extLst>
              <a:ext uri="{FF2B5EF4-FFF2-40B4-BE49-F238E27FC236}">
                <a16:creationId xmlns:a16="http://schemas.microsoft.com/office/drawing/2014/main" id="{0C2E82A3-FBA1-4AF2-A454-1C2B277C093B}"/>
              </a:ext>
            </a:extLst>
          </p:cNvPr>
          <p:cNvSpPr/>
          <p:nvPr/>
        </p:nvSpPr>
        <p:spPr>
          <a:xfrm rot="5400000" flipH="1">
            <a:off x="4607719" y="2797386"/>
            <a:ext cx="285749" cy="185863"/>
          </a:xfrm>
          <a:prstGeom prst="blockArc">
            <a:avLst>
              <a:gd name="adj1" fmla="val 10800000"/>
              <a:gd name="adj2" fmla="val 6346799"/>
              <a:gd name="adj3" fmla="val 2529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86DB70-2B71-41D8-9345-E8AB3E911D2D}"/>
              </a:ext>
            </a:extLst>
          </p:cNvPr>
          <p:cNvSpPr txBox="1"/>
          <p:nvPr/>
        </p:nvSpPr>
        <p:spPr>
          <a:xfrm>
            <a:off x="4429126" y="3348220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5" name="Block Arc 44">
            <a:extLst>
              <a:ext uri="{FF2B5EF4-FFF2-40B4-BE49-F238E27FC236}">
                <a16:creationId xmlns:a16="http://schemas.microsoft.com/office/drawing/2014/main" id="{231FF286-B329-449F-9CC1-F194AFB547D8}"/>
              </a:ext>
            </a:extLst>
          </p:cNvPr>
          <p:cNvSpPr/>
          <p:nvPr/>
        </p:nvSpPr>
        <p:spPr>
          <a:xfrm rot="5400000" flipH="1">
            <a:off x="4610436" y="3394399"/>
            <a:ext cx="285749" cy="185863"/>
          </a:xfrm>
          <a:prstGeom prst="blockArc">
            <a:avLst>
              <a:gd name="adj1" fmla="val 10800000"/>
              <a:gd name="adj2" fmla="val 6346799"/>
              <a:gd name="adj3" fmla="val 2529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91FF2EB-FEF3-49ED-8A7A-4E5958994140}"/>
              </a:ext>
            </a:extLst>
          </p:cNvPr>
          <p:cNvSpPr txBox="1"/>
          <p:nvPr/>
        </p:nvSpPr>
        <p:spPr>
          <a:xfrm>
            <a:off x="4429126" y="3933826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7" name="Block Arc 46">
            <a:extLst>
              <a:ext uri="{FF2B5EF4-FFF2-40B4-BE49-F238E27FC236}">
                <a16:creationId xmlns:a16="http://schemas.microsoft.com/office/drawing/2014/main" id="{B098290D-5CE4-423E-BE2A-9B4914273570}"/>
              </a:ext>
            </a:extLst>
          </p:cNvPr>
          <p:cNvSpPr/>
          <p:nvPr/>
        </p:nvSpPr>
        <p:spPr>
          <a:xfrm rot="5400000" flipH="1">
            <a:off x="4607719" y="3952965"/>
            <a:ext cx="285749" cy="185863"/>
          </a:xfrm>
          <a:prstGeom prst="blockArc">
            <a:avLst>
              <a:gd name="adj1" fmla="val 10800000"/>
              <a:gd name="adj2" fmla="val 6346799"/>
              <a:gd name="adj3" fmla="val 2529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F8AFCB6-5854-4622-8F66-2F3629ADED83}"/>
              </a:ext>
            </a:extLst>
          </p:cNvPr>
          <p:cNvSpPr txBox="1"/>
          <p:nvPr/>
        </p:nvSpPr>
        <p:spPr>
          <a:xfrm>
            <a:off x="4429126" y="4497756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9" name="Block Arc 48">
            <a:extLst>
              <a:ext uri="{FF2B5EF4-FFF2-40B4-BE49-F238E27FC236}">
                <a16:creationId xmlns:a16="http://schemas.microsoft.com/office/drawing/2014/main" id="{F12B863B-4373-4B8C-A025-1CD8E9B688F5}"/>
              </a:ext>
            </a:extLst>
          </p:cNvPr>
          <p:cNvSpPr/>
          <p:nvPr/>
        </p:nvSpPr>
        <p:spPr>
          <a:xfrm rot="5400000" flipH="1">
            <a:off x="4610436" y="4543935"/>
            <a:ext cx="285749" cy="185863"/>
          </a:xfrm>
          <a:prstGeom prst="blockArc">
            <a:avLst>
              <a:gd name="adj1" fmla="val 10800000"/>
              <a:gd name="adj2" fmla="val 6346799"/>
              <a:gd name="adj3" fmla="val 2529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C329263-0BD4-4D14-A7AE-5A8BE79F0334}"/>
              </a:ext>
            </a:extLst>
          </p:cNvPr>
          <p:cNvSpPr txBox="1"/>
          <p:nvPr/>
        </p:nvSpPr>
        <p:spPr>
          <a:xfrm>
            <a:off x="4464846" y="5030514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74E15628-B925-429C-A306-CC46217783AD}"/>
              </a:ext>
            </a:extLst>
          </p:cNvPr>
          <p:cNvSpPr/>
          <p:nvPr/>
        </p:nvSpPr>
        <p:spPr>
          <a:xfrm rot="5400000" flipH="1">
            <a:off x="4643439" y="5049653"/>
            <a:ext cx="285749" cy="185863"/>
          </a:xfrm>
          <a:prstGeom prst="blockArc">
            <a:avLst>
              <a:gd name="adj1" fmla="val 10800000"/>
              <a:gd name="adj2" fmla="val 6346799"/>
              <a:gd name="adj3" fmla="val 2529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FEA919E-3EB2-4E9B-9B4C-0F77279F34A0}"/>
              </a:ext>
            </a:extLst>
          </p:cNvPr>
          <p:cNvSpPr txBox="1"/>
          <p:nvPr/>
        </p:nvSpPr>
        <p:spPr>
          <a:xfrm>
            <a:off x="4464846" y="5604299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07D30933-9121-40B9-8BF4-6E3B4A019A4B}"/>
              </a:ext>
            </a:extLst>
          </p:cNvPr>
          <p:cNvSpPr/>
          <p:nvPr/>
        </p:nvSpPr>
        <p:spPr>
          <a:xfrm rot="5400000" flipH="1">
            <a:off x="4643439" y="5623438"/>
            <a:ext cx="285749" cy="185863"/>
          </a:xfrm>
          <a:prstGeom prst="blockArc">
            <a:avLst>
              <a:gd name="adj1" fmla="val 10800000"/>
              <a:gd name="adj2" fmla="val 6346799"/>
              <a:gd name="adj3" fmla="val 2529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pic>
        <p:nvPicPr>
          <p:cNvPr id="24" name="Picture 23" descr="logo.png">
            <a:extLst>
              <a:ext uri="{FF2B5EF4-FFF2-40B4-BE49-F238E27FC236}">
                <a16:creationId xmlns:a16="http://schemas.microsoft.com/office/drawing/2014/main" id="{F0008265-FEB3-47C5-BC0C-6A2C27B117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9566"/>
            <a:ext cx="2153422" cy="8408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AFA8A9E-5740-4690-8A88-3B6A539888D9}"/>
              </a:ext>
            </a:extLst>
          </p:cNvPr>
          <p:cNvSpPr txBox="1"/>
          <p:nvPr/>
        </p:nvSpPr>
        <p:spPr>
          <a:xfrm>
            <a:off x="4417158" y="259765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23" name="Block Arc 22">
            <a:extLst>
              <a:ext uri="{FF2B5EF4-FFF2-40B4-BE49-F238E27FC236}">
                <a16:creationId xmlns:a16="http://schemas.microsoft.com/office/drawing/2014/main" id="{1453A92D-E93C-40C8-8E55-303C3A28E06F}"/>
              </a:ext>
            </a:extLst>
          </p:cNvPr>
          <p:cNvSpPr/>
          <p:nvPr/>
        </p:nvSpPr>
        <p:spPr>
          <a:xfrm rot="5400000" flipH="1">
            <a:off x="4595751" y="311983"/>
            <a:ext cx="285749" cy="185863"/>
          </a:xfrm>
          <a:prstGeom prst="blockArc">
            <a:avLst>
              <a:gd name="adj1" fmla="val 10800000"/>
              <a:gd name="adj2" fmla="val 6346799"/>
              <a:gd name="adj3" fmla="val 2529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C82D92-DFFD-4C77-B99D-C45D71E39E7C}"/>
              </a:ext>
            </a:extLst>
          </p:cNvPr>
          <p:cNvSpPr txBox="1"/>
          <p:nvPr/>
        </p:nvSpPr>
        <p:spPr>
          <a:xfrm>
            <a:off x="4464847" y="6199120"/>
            <a:ext cx="321469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EAF1F0B8-07F8-43B4-A730-E96639F35E11}"/>
              </a:ext>
            </a:extLst>
          </p:cNvPr>
          <p:cNvSpPr/>
          <p:nvPr/>
        </p:nvSpPr>
        <p:spPr>
          <a:xfrm rot="5400000" flipH="1">
            <a:off x="4643440" y="6251338"/>
            <a:ext cx="285749" cy="185863"/>
          </a:xfrm>
          <a:prstGeom prst="blockArc">
            <a:avLst>
              <a:gd name="adj1" fmla="val 10800000"/>
              <a:gd name="adj2" fmla="val 6346799"/>
              <a:gd name="adj3" fmla="val 2529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D7ADD0-1918-A650-D6ED-E9221EAC3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095" y="2495968"/>
            <a:ext cx="1974951" cy="213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41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9170</TotalTime>
  <Words>797</Words>
  <Application>Microsoft Office PowerPoint</Application>
  <PresentationFormat>On-screen Show (4:3)</PresentationFormat>
  <Paragraphs>63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Museo 300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Continuous improvement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Debbie Simpson</cp:lastModifiedBy>
  <cp:revision>335</cp:revision>
  <cp:lastPrinted>2016-02-18T07:57:02Z</cp:lastPrinted>
  <dcterms:created xsi:type="dcterms:W3CDTF">2014-01-07T09:43:44Z</dcterms:created>
  <dcterms:modified xsi:type="dcterms:W3CDTF">2025-10-19T17:59:46Z</dcterms:modified>
  <cp:contentStatus/>
</cp:coreProperties>
</file>