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6"/>
  </p:notesMasterIdLst>
  <p:sldIdLst>
    <p:sldId id="256" r:id="rId2"/>
    <p:sldId id="328" r:id="rId3"/>
    <p:sldId id="329" r:id="rId4"/>
    <p:sldId id="332" r:id="rId5"/>
    <p:sldId id="334" r:id="rId6"/>
    <p:sldId id="336" r:id="rId7"/>
    <p:sldId id="333" r:id="rId8"/>
    <p:sldId id="271" r:id="rId9"/>
    <p:sldId id="335" r:id="rId10"/>
    <p:sldId id="330" r:id="rId11"/>
    <p:sldId id="306" r:id="rId12"/>
    <p:sldId id="307" r:id="rId13"/>
    <p:sldId id="272" r:id="rId14"/>
    <p:sldId id="308" r:id="rId15"/>
    <p:sldId id="309" r:id="rId16"/>
    <p:sldId id="310" r:id="rId17"/>
    <p:sldId id="311" r:id="rId18"/>
    <p:sldId id="312" r:id="rId19"/>
    <p:sldId id="273" r:id="rId20"/>
    <p:sldId id="313" r:id="rId21"/>
    <p:sldId id="314" r:id="rId22"/>
    <p:sldId id="315" r:id="rId23"/>
    <p:sldId id="316" r:id="rId24"/>
    <p:sldId id="324" r:id="rId25"/>
    <p:sldId id="317" r:id="rId26"/>
    <p:sldId id="318" r:id="rId27"/>
    <p:sldId id="323" r:id="rId28"/>
    <p:sldId id="322" r:id="rId29"/>
    <p:sldId id="325" r:id="rId30"/>
    <p:sldId id="326" r:id="rId31"/>
    <p:sldId id="320" r:id="rId32"/>
    <p:sldId id="321" r:id="rId33"/>
    <p:sldId id="327" r:id="rId34"/>
    <p:sldId id="337"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5221" autoAdjust="0"/>
  </p:normalViewPr>
  <p:slideViewPr>
    <p:cSldViewPr>
      <p:cViewPr>
        <p:scale>
          <a:sx n="77" d="100"/>
          <a:sy n="77" d="100"/>
        </p:scale>
        <p:origin x="-960" y="-6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chart1.xml><?xml version="1.0" encoding="utf-8"?>
<c:chartSpace xmlns:c="http://schemas.openxmlformats.org/drawingml/2006/chart" xmlns:a="http://schemas.openxmlformats.org/drawingml/2006/main" xmlns:r="http://schemas.openxmlformats.org/officeDocument/2006/relationships">
  <c:lang val="en-GB"/>
  <c:chart>
    <c:autoTitleDeleted val="1"/>
    <c:plotArea>
      <c:layout/>
      <c:barChart>
        <c:barDir val="bar"/>
        <c:grouping val="clustered"/>
        <c:ser>
          <c:idx val="0"/>
          <c:order val="0"/>
          <c:tx>
            <c:strRef>
              <c:f>Sheet1!$B$1</c:f>
              <c:strCache>
                <c:ptCount val="1"/>
                <c:pt idx="0">
                  <c:v>Column1</c:v>
                </c:pt>
              </c:strCache>
            </c:strRef>
          </c:tx>
          <c:dLbls>
            <c:dLbl>
              <c:idx val="0"/>
              <c:layout/>
              <c:tx>
                <c:rich>
                  <a:bodyPr/>
                  <a:lstStyle/>
                  <a:p>
                    <a:r>
                      <a:rPr lang="en-US" smtClean="0"/>
                      <a:t>28%</a:t>
                    </a:r>
                    <a:endParaRPr lang="en-US"/>
                  </a:p>
                </c:rich>
              </c:tx>
              <c:showVal val="1"/>
            </c:dLbl>
            <c:dLbl>
              <c:idx val="1"/>
              <c:layout/>
              <c:tx>
                <c:rich>
                  <a:bodyPr/>
                  <a:lstStyle/>
                  <a:p>
                    <a:r>
                      <a:rPr lang="en-US" smtClean="0"/>
                      <a:t>31%</a:t>
                    </a:r>
                    <a:endParaRPr lang="en-US"/>
                  </a:p>
                </c:rich>
              </c:tx>
              <c:showVal val="1"/>
            </c:dLbl>
            <c:dLbl>
              <c:idx val="2"/>
              <c:layout/>
              <c:tx>
                <c:rich>
                  <a:bodyPr/>
                  <a:lstStyle/>
                  <a:p>
                    <a:r>
                      <a:rPr lang="en-US" smtClean="0"/>
                      <a:t>35%</a:t>
                    </a:r>
                    <a:endParaRPr lang="en-US"/>
                  </a:p>
                </c:rich>
              </c:tx>
              <c:showVal val="1"/>
            </c:dLbl>
            <c:dLbl>
              <c:idx val="3"/>
              <c:layout/>
              <c:tx>
                <c:rich>
                  <a:bodyPr/>
                  <a:lstStyle/>
                  <a:p>
                    <a:r>
                      <a:rPr lang="en-US" smtClean="0"/>
                      <a:t>41%</a:t>
                    </a:r>
                    <a:endParaRPr lang="en-US"/>
                  </a:p>
                </c:rich>
              </c:tx>
              <c:showVal val="1"/>
            </c:dLbl>
            <c:dLbl>
              <c:idx val="4"/>
              <c:layout/>
              <c:tx>
                <c:rich>
                  <a:bodyPr/>
                  <a:lstStyle/>
                  <a:p>
                    <a:r>
                      <a:rPr lang="en-US" smtClean="0"/>
                      <a:t>44%</a:t>
                    </a:r>
                    <a:endParaRPr lang="en-US"/>
                  </a:p>
                </c:rich>
              </c:tx>
              <c:showVal val="1"/>
            </c:dLbl>
            <c:dLbl>
              <c:idx val="5"/>
              <c:layout/>
              <c:tx>
                <c:rich>
                  <a:bodyPr/>
                  <a:lstStyle/>
                  <a:p>
                    <a:r>
                      <a:rPr lang="en-US" smtClean="0"/>
                      <a:t>58%</a:t>
                    </a:r>
                    <a:endParaRPr lang="en-US"/>
                  </a:p>
                </c:rich>
              </c:tx>
              <c:showVal val="1"/>
            </c:dLbl>
            <c:dLbl>
              <c:idx val="6"/>
              <c:layout/>
              <c:tx>
                <c:rich>
                  <a:bodyPr/>
                  <a:lstStyle/>
                  <a:p>
                    <a:r>
                      <a:rPr lang="en-US" smtClean="0"/>
                      <a:t>62%</a:t>
                    </a:r>
                  </a:p>
                </c:rich>
              </c:tx>
              <c:showVal val="1"/>
            </c:dLbl>
            <c:showVal val="1"/>
          </c:dLbls>
          <c:cat>
            <c:strRef>
              <c:f>Sheet1!$A$2:$A$8</c:f>
              <c:strCache>
                <c:ptCount val="7"/>
                <c:pt idx="0">
                  <c:v>Improved reputation </c:v>
                </c:pt>
                <c:pt idx="1">
                  <c:v>Lower costs </c:v>
                </c:pt>
                <c:pt idx="2">
                  <c:v>Engagement of users/customers </c:v>
                </c:pt>
                <c:pt idx="3">
                  <c:v>Engagement of all partners </c:v>
                </c:pt>
                <c:pt idx="4">
                  <c:v>Greater efficiencies</c:v>
                </c:pt>
                <c:pt idx="5">
                  <c:v>Improved quality of service</c:v>
                </c:pt>
                <c:pt idx="6">
                  <c:v>Better outcomes </c:v>
                </c:pt>
              </c:strCache>
            </c:strRef>
          </c:cat>
          <c:val>
            <c:numRef>
              <c:f>Sheet1!$B$2:$B$8</c:f>
              <c:numCache>
                <c:formatCode>General</c:formatCode>
                <c:ptCount val="7"/>
                <c:pt idx="0">
                  <c:v>28</c:v>
                </c:pt>
                <c:pt idx="1">
                  <c:v>31</c:v>
                </c:pt>
                <c:pt idx="2">
                  <c:v>35</c:v>
                </c:pt>
                <c:pt idx="3">
                  <c:v>41</c:v>
                </c:pt>
                <c:pt idx="4">
                  <c:v>44</c:v>
                </c:pt>
                <c:pt idx="5">
                  <c:v>58</c:v>
                </c:pt>
                <c:pt idx="6">
                  <c:v>62</c:v>
                </c:pt>
              </c:numCache>
            </c:numRef>
          </c:val>
        </c:ser>
        <c:dLbls/>
        <c:axId val="88615552"/>
        <c:axId val="88633728"/>
      </c:barChart>
      <c:catAx>
        <c:axId val="88615552"/>
        <c:scaling>
          <c:orientation val="minMax"/>
        </c:scaling>
        <c:axPos val="l"/>
        <c:tickLblPos val="nextTo"/>
        <c:crossAx val="88633728"/>
        <c:crosses val="autoZero"/>
        <c:auto val="1"/>
        <c:lblAlgn val="ctr"/>
        <c:lblOffset val="100"/>
      </c:catAx>
      <c:valAx>
        <c:axId val="88633728"/>
        <c:scaling>
          <c:orientation val="minMax"/>
        </c:scaling>
        <c:delete val="1"/>
        <c:axPos val="b"/>
        <c:majorGridlines/>
        <c:numFmt formatCode="General" sourceLinked="1"/>
        <c:tickLblPos val="none"/>
        <c:crossAx val="88615552"/>
        <c:crosses val="autoZero"/>
        <c:crossBetween val="between"/>
      </c:valAx>
    </c:plotArea>
    <c:plotVisOnly val="1"/>
    <c:dispBlanksAs val="gap"/>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GB"/>
  <c:chart>
    <c:autoTitleDeleted val="1"/>
    <c:plotArea>
      <c:layout/>
      <c:barChart>
        <c:barDir val="bar"/>
        <c:grouping val="clustered"/>
        <c:ser>
          <c:idx val="0"/>
          <c:order val="0"/>
          <c:tx>
            <c:strRef>
              <c:f>Sheet1!$B$1</c:f>
              <c:strCache>
                <c:ptCount val="1"/>
                <c:pt idx="0">
                  <c:v>Series 1</c:v>
                </c:pt>
              </c:strCache>
            </c:strRef>
          </c:tx>
          <c:dLbls>
            <c:dLbl>
              <c:idx val="0"/>
              <c:layout/>
              <c:tx>
                <c:rich>
                  <a:bodyPr/>
                  <a:lstStyle/>
                  <a:p>
                    <a:r>
                      <a:rPr lang="en-US" smtClean="0"/>
                      <a:t>19%</a:t>
                    </a:r>
                    <a:endParaRPr lang="en-US"/>
                  </a:p>
                </c:rich>
              </c:tx>
              <c:showVal val="1"/>
            </c:dLbl>
            <c:dLbl>
              <c:idx val="1"/>
              <c:layout/>
              <c:tx>
                <c:rich>
                  <a:bodyPr/>
                  <a:lstStyle/>
                  <a:p>
                    <a:r>
                      <a:rPr lang="en-US" smtClean="0"/>
                      <a:t>20%</a:t>
                    </a:r>
                    <a:endParaRPr lang="en-US"/>
                  </a:p>
                </c:rich>
              </c:tx>
              <c:showVal val="1"/>
            </c:dLbl>
            <c:dLbl>
              <c:idx val="2"/>
              <c:layout/>
              <c:tx>
                <c:rich>
                  <a:bodyPr/>
                  <a:lstStyle/>
                  <a:p>
                    <a:r>
                      <a:rPr lang="en-US" smtClean="0"/>
                      <a:t>23%</a:t>
                    </a:r>
                    <a:endParaRPr lang="en-US"/>
                  </a:p>
                </c:rich>
              </c:tx>
              <c:showVal val="1"/>
            </c:dLbl>
            <c:dLbl>
              <c:idx val="3"/>
              <c:layout/>
              <c:tx>
                <c:rich>
                  <a:bodyPr/>
                  <a:lstStyle/>
                  <a:p>
                    <a:r>
                      <a:rPr lang="en-US" smtClean="0"/>
                      <a:t>23%</a:t>
                    </a:r>
                    <a:endParaRPr lang="en-US"/>
                  </a:p>
                </c:rich>
              </c:tx>
              <c:showVal val="1"/>
            </c:dLbl>
            <c:dLbl>
              <c:idx val="4"/>
              <c:layout>
                <c:manualLayout>
                  <c:x val="1.5327764326088895E-3"/>
                  <c:y val="1.4520702481858652E-2"/>
                </c:manualLayout>
              </c:layout>
              <c:tx>
                <c:rich>
                  <a:bodyPr/>
                  <a:lstStyle/>
                  <a:p>
                    <a:r>
                      <a:rPr lang="en-US" dirty="0" smtClean="0"/>
                      <a:t>23%</a:t>
                    </a:r>
                    <a:endParaRPr lang="en-US" dirty="0"/>
                  </a:p>
                </c:rich>
              </c:tx>
              <c:showVal val="1"/>
            </c:dLbl>
            <c:dLbl>
              <c:idx val="5"/>
              <c:layout/>
              <c:tx>
                <c:rich>
                  <a:bodyPr/>
                  <a:lstStyle/>
                  <a:p>
                    <a:r>
                      <a:rPr lang="en-US" smtClean="0"/>
                      <a:t>25%</a:t>
                    </a:r>
                    <a:endParaRPr lang="en-US"/>
                  </a:p>
                </c:rich>
              </c:tx>
              <c:showVal val="1"/>
            </c:dLbl>
            <c:dLbl>
              <c:idx val="6"/>
              <c:layout/>
              <c:tx>
                <c:rich>
                  <a:bodyPr/>
                  <a:lstStyle/>
                  <a:p>
                    <a:r>
                      <a:rPr lang="en-US" smtClean="0"/>
                      <a:t>36%</a:t>
                    </a:r>
                    <a:endParaRPr lang="en-US"/>
                  </a:p>
                </c:rich>
              </c:tx>
              <c:showVal val="1"/>
            </c:dLbl>
            <c:showVal val="1"/>
          </c:dLbls>
          <c:cat>
            <c:strRef>
              <c:f>Sheet1!$A$2:$A$8</c:f>
              <c:strCache>
                <c:ptCount val="7"/>
                <c:pt idx="0">
                  <c:v>Disagreement on who should carry risk</c:v>
                </c:pt>
                <c:pt idx="1">
                  <c:v>Disagreement on who should bear cost</c:v>
                </c:pt>
                <c:pt idx="2">
                  <c:v>Churn of key personnel</c:v>
                </c:pt>
                <c:pt idx="3">
                  <c:v>Conflict or indecision</c:v>
                </c:pt>
                <c:pt idx="4">
                  <c:v>Wrong allocation of resources</c:v>
                </c:pt>
                <c:pt idx="5">
                  <c:v>Political interference </c:v>
                </c:pt>
                <c:pt idx="6">
                  <c:v>A lack of a shared/common culture</c:v>
                </c:pt>
              </c:strCache>
            </c:strRef>
          </c:cat>
          <c:val>
            <c:numRef>
              <c:f>Sheet1!$B$2:$B$8</c:f>
              <c:numCache>
                <c:formatCode>General</c:formatCode>
                <c:ptCount val="7"/>
                <c:pt idx="0">
                  <c:v>19</c:v>
                </c:pt>
                <c:pt idx="1">
                  <c:v>20</c:v>
                </c:pt>
                <c:pt idx="2">
                  <c:v>23</c:v>
                </c:pt>
                <c:pt idx="3">
                  <c:v>23</c:v>
                </c:pt>
                <c:pt idx="4">
                  <c:v>23</c:v>
                </c:pt>
                <c:pt idx="5">
                  <c:v>25</c:v>
                </c:pt>
                <c:pt idx="6">
                  <c:v>36</c:v>
                </c:pt>
              </c:numCache>
            </c:numRef>
          </c:val>
        </c:ser>
        <c:dLbls/>
        <c:axId val="77108736"/>
        <c:axId val="77110272"/>
      </c:barChart>
      <c:catAx>
        <c:axId val="77108736"/>
        <c:scaling>
          <c:orientation val="minMax"/>
        </c:scaling>
        <c:axPos val="l"/>
        <c:tickLblPos val="nextTo"/>
        <c:crossAx val="77110272"/>
        <c:crosses val="autoZero"/>
        <c:auto val="1"/>
        <c:lblAlgn val="ctr"/>
        <c:lblOffset val="100"/>
      </c:catAx>
      <c:valAx>
        <c:axId val="77110272"/>
        <c:scaling>
          <c:orientation val="minMax"/>
        </c:scaling>
        <c:delete val="1"/>
        <c:axPos val="b"/>
        <c:majorGridlines/>
        <c:numFmt formatCode="General" sourceLinked="1"/>
        <c:tickLblPos val="none"/>
        <c:crossAx val="77108736"/>
        <c:crosses val="autoZero"/>
        <c:crossBetween val="between"/>
      </c:valAx>
    </c:plotArea>
    <c:plotVisOnly val="1"/>
    <c:dispBlanksAs val="gap"/>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2.3914480311980391E-2"/>
          <c:y val="0"/>
          <c:w val="0.96711758957102689"/>
          <c:h val="0.88774716641461604"/>
        </c:manualLayout>
      </c:layout>
      <c:barChart>
        <c:barDir val="col"/>
        <c:grouping val="clustered"/>
        <c:ser>
          <c:idx val="0"/>
          <c:order val="0"/>
          <c:tx>
            <c:strRef>
              <c:f>Sheet1!$B$1</c:f>
              <c:strCache>
                <c:ptCount val="1"/>
                <c:pt idx="0">
                  <c:v>Series 1</c:v>
                </c:pt>
              </c:strCache>
            </c:strRef>
          </c:tx>
          <c:dLbls>
            <c:dLbl>
              <c:idx val="0"/>
              <c:layout/>
              <c:tx>
                <c:rich>
                  <a:bodyPr/>
                  <a:lstStyle/>
                  <a:p>
                    <a:r>
                      <a:rPr lang="en-US" dirty="0" smtClean="0"/>
                      <a:t>11%</a:t>
                    </a:r>
                    <a:endParaRPr lang="en-US" dirty="0"/>
                  </a:p>
                </c:rich>
              </c:tx>
              <c:showVal val="1"/>
            </c:dLbl>
            <c:dLbl>
              <c:idx val="1"/>
              <c:layout/>
              <c:tx>
                <c:rich>
                  <a:bodyPr/>
                  <a:lstStyle/>
                  <a:p>
                    <a:r>
                      <a:rPr lang="en-US" dirty="0" smtClean="0"/>
                      <a:t>22%</a:t>
                    </a:r>
                    <a:endParaRPr lang="en-US" dirty="0"/>
                  </a:p>
                </c:rich>
              </c:tx>
              <c:showVal val="1"/>
            </c:dLbl>
            <c:dLbl>
              <c:idx val="2"/>
              <c:layout>
                <c:manualLayout>
                  <c:x val="0"/>
                  <c:y val="0"/>
                </c:manualLayout>
              </c:layout>
              <c:tx>
                <c:rich>
                  <a:bodyPr/>
                  <a:lstStyle/>
                  <a:p>
                    <a:r>
                      <a:rPr lang="en-US" dirty="0" smtClean="0"/>
                      <a:t>65%</a:t>
                    </a:r>
                    <a:endParaRPr lang="en-US" dirty="0"/>
                  </a:p>
                </c:rich>
              </c:tx>
              <c:showVal val="1"/>
            </c:dLbl>
            <c:dLbl>
              <c:idx val="3"/>
              <c:layout/>
              <c:tx>
                <c:rich>
                  <a:bodyPr/>
                  <a:lstStyle/>
                  <a:p>
                    <a:r>
                      <a:rPr lang="en-US" dirty="0" smtClean="0"/>
                      <a:t>2%</a:t>
                    </a:r>
                    <a:endParaRPr lang="en-US" dirty="0"/>
                  </a:p>
                </c:rich>
              </c:tx>
              <c:showVal val="1"/>
            </c:dLbl>
            <c:delete val="1"/>
          </c:dLbls>
          <c:cat>
            <c:strRef>
              <c:f>Sheet1!$A$2:$A$5</c:f>
              <c:strCache>
                <c:ptCount val="4"/>
                <c:pt idx="0">
                  <c:v>Unsuccessful </c:v>
                </c:pt>
                <c:pt idx="1">
                  <c:v>Neither/Nor</c:v>
                </c:pt>
                <c:pt idx="2">
                  <c:v>Successful </c:v>
                </c:pt>
                <c:pt idx="3">
                  <c:v>Don't Know </c:v>
                </c:pt>
              </c:strCache>
            </c:strRef>
          </c:cat>
          <c:val>
            <c:numRef>
              <c:f>Sheet1!$B$2:$B$5</c:f>
              <c:numCache>
                <c:formatCode>General</c:formatCode>
                <c:ptCount val="4"/>
                <c:pt idx="0">
                  <c:v>11</c:v>
                </c:pt>
                <c:pt idx="1">
                  <c:v>22</c:v>
                </c:pt>
                <c:pt idx="2">
                  <c:v>65</c:v>
                </c:pt>
                <c:pt idx="3">
                  <c:v>2</c:v>
                </c:pt>
              </c:numCache>
            </c:numRef>
          </c:val>
        </c:ser>
        <c:dLbls/>
        <c:axId val="88980096"/>
        <c:axId val="89014656"/>
      </c:barChart>
      <c:catAx>
        <c:axId val="88980096"/>
        <c:scaling>
          <c:orientation val="minMax"/>
        </c:scaling>
        <c:axPos val="b"/>
        <c:tickLblPos val="nextTo"/>
        <c:txPr>
          <a:bodyPr/>
          <a:lstStyle/>
          <a:p>
            <a:pPr>
              <a:defRPr sz="1600"/>
            </a:pPr>
            <a:endParaRPr lang="en-US"/>
          </a:p>
        </c:txPr>
        <c:crossAx val="89014656"/>
        <c:crosses val="autoZero"/>
        <c:auto val="1"/>
        <c:lblAlgn val="ctr"/>
        <c:lblOffset val="100"/>
      </c:catAx>
      <c:valAx>
        <c:axId val="89014656"/>
        <c:scaling>
          <c:orientation val="minMax"/>
        </c:scaling>
        <c:delete val="1"/>
        <c:axPos val="l"/>
        <c:majorGridlines/>
        <c:numFmt formatCode="General" sourceLinked="1"/>
        <c:tickLblPos val="none"/>
        <c:crossAx val="88980096"/>
        <c:crosses val="autoZero"/>
        <c:crossBetween val="between"/>
      </c:valAx>
    </c:plotArea>
    <c:plotVisOnly val="1"/>
    <c:dispBlanksAs val="gap"/>
  </c:chart>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4C268B-DEEF-42E9-805B-5B0096533353}" type="datetimeFigureOut">
              <a:rPr lang="en-GB" smtClean="0"/>
              <a:t>05/02/2015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57CDC6-C5D3-4B57-8DB6-7E4448DB6E79}"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757CDC6-C5D3-4B57-8DB6-7E4448DB6E79}" type="slidenum">
              <a:rPr lang="en-GB" smtClean="0"/>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757CDC6-C5D3-4B57-8DB6-7E4448DB6E79}" type="slidenum">
              <a:rPr lang="en-GB" smtClean="0"/>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757CDC6-C5D3-4B57-8DB6-7E4448DB6E79}" type="slidenum">
              <a:rPr lang="en-GB" smtClean="0"/>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757CDC6-C5D3-4B57-8DB6-7E4448DB6E79}" type="slidenum">
              <a:rPr lang="en-GB" smtClean="0"/>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757CDC6-C5D3-4B57-8DB6-7E4448DB6E79}" type="slidenum">
              <a:rPr lang="en-GB" smtClean="0"/>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757CDC6-C5D3-4B57-8DB6-7E4448DB6E79}" type="slidenum">
              <a:rPr lang="en-GB" smtClean="0"/>
              <a:t>15</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757CDC6-C5D3-4B57-8DB6-7E4448DB6E79}" type="slidenum">
              <a:rPr lang="en-GB" smtClean="0"/>
              <a:t>16</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757CDC6-C5D3-4B57-8DB6-7E4448DB6E79}" type="slidenum">
              <a:rPr lang="en-GB" smtClean="0"/>
              <a:t>17</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757CDC6-C5D3-4B57-8DB6-7E4448DB6E79}" type="slidenum">
              <a:rPr lang="en-GB" smtClean="0"/>
              <a:t>18</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757CDC6-C5D3-4B57-8DB6-7E4448DB6E79}" type="slidenum">
              <a:rPr lang="en-GB" smtClean="0"/>
              <a:t>19</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757CDC6-C5D3-4B57-8DB6-7E4448DB6E79}" type="slidenum">
              <a:rPr lang="en-GB" smtClean="0"/>
              <a:t>20</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757CDC6-C5D3-4B57-8DB6-7E4448DB6E79}" type="slidenum">
              <a:rPr lang="en-GB" smtClean="0"/>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757CDC6-C5D3-4B57-8DB6-7E4448DB6E79}" type="slidenum">
              <a:rPr lang="en-GB" smtClean="0"/>
              <a:t>21</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757CDC6-C5D3-4B57-8DB6-7E4448DB6E79}" type="slidenum">
              <a:rPr lang="en-GB" smtClean="0"/>
              <a:t>22</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757CDC6-C5D3-4B57-8DB6-7E4448DB6E79}" type="slidenum">
              <a:rPr lang="en-GB" smtClean="0"/>
              <a:t>23</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757CDC6-C5D3-4B57-8DB6-7E4448DB6E79}" type="slidenum">
              <a:rPr lang="en-GB" smtClean="0"/>
              <a:t>26</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757CDC6-C5D3-4B57-8DB6-7E4448DB6E79}" type="slidenum">
              <a:rPr lang="en-GB" smtClean="0"/>
              <a:t>33</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757CDC6-C5D3-4B57-8DB6-7E4448DB6E79}" type="slidenum">
              <a:rPr lang="en-GB" smtClean="0"/>
              <a:t>34</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757CDC6-C5D3-4B57-8DB6-7E4448DB6E79}" type="slidenum">
              <a:rPr lang="en-GB" smtClean="0"/>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757CDC6-C5D3-4B57-8DB6-7E4448DB6E79}" type="slidenum">
              <a:rPr lang="en-GB" smtClean="0"/>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757CDC6-C5D3-4B57-8DB6-7E4448DB6E79}" type="slidenum">
              <a:rPr lang="en-GB" smtClean="0"/>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757CDC6-C5D3-4B57-8DB6-7E4448DB6E79}" type="slidenum">
              <a:rPr lang="en-GB" smtClean="0"/>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757CDC6-C5D3-4B57-8DB6-7E4448DB6E79}" type="slidenum">
              <a:rPr lang="en-GB" smtClean="0"/>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757CDC6-C5D3-4B57-8DB6-7E4448DB6E79}" type="slidenum">
              <a:rPr lang="en-GB" smtClean="0"/>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757CDC6-C5D3-4B57-8DB6-7E4448DB6E79}" type="slidenum">
              <a:rPr lang="en-GB" smtClean="0"/>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87F5CB0-58D7-4D83-B4C4-95BE7ED62281}" type="datetimeFigureOut">
              <a:rPr lang="en-GB" smtClean="0"/>
              <a:pPr/>
              <a:t>05/02/2015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1948CE-FC68-4FB5-B38C-581819C2EDAE}" type="slidenum">
              <a:rPr lang="en-GB" smtClean="0"/>
              <a:pPr/>
              <a:t>‹#›</a:t>
            </a:fld>
            <a:endParaRPr lang="en-GB"/>
          </a:p>
        </p:txBody>
      </p:sp>
    </p:spTree>
    <p:extLst>
      <p:ext uri="{BB962C8B-B14F-4D97-AF65-F5344CB8AC3E}">
        <p14:creationId xmlns:p14="http://schemas.microsoft.com/office/powerpoint/2010/main" xmlns="" val="2218390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87F5CB0-58D7-4D83-B4C4-95BE7ED62281}" type="datetimeFigureOut">
              <a:rPr lang="en-GB" smtClean="0"/>
              <a:pPr/>
              <a:t>05/02/2015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1948CE-FC68-4FB5-B38C-581819C2EDAE}" type="slidenum">
              <a:rPr lang="en-GB" smtClean="0"/>
              <a:pPr/>
              <a:t>‹#›</a:t>
            </a:fld>
            <a:endParaRPr lang="en-GB"/>
          </a:p>
        </p:txBody>
      </p:sp>
    </p:spTree>
    <p:extLst>
      <p:ext uri="{BB962C8B-B14F-4D97-AF65-F5344CB8AC3E}">
        <p14:creationId xmlns:p14="http://schemas.microsoft.com/office/powerpoint/2010/main" xmlns="" val="2008039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87F5CB0-58D7-4D83-B4C4-95BE7ED62281}" type="datetimeFigureOut">
              <a:rPr lang="en-GB" smtClean="0"/>
              <a:pPr/>
              <a:t>05/02/2015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1948CE-FC68-4FB5-B38C-581819C2EDAE}" type="slidenum">
              <a:rPr lang="en-GB" smtClean="0"/>
              <a:pPr/>
              <a:t>‹#›</a:t>
            </a:fld>
            <a:endParaRPr lang="en-GB"/>
          </a:p>
        </p:txBody>
      </p:sp>
    </p:spTree>
    <p:extLst>
      <p:ext uri="{BB962C8B-B14F-4D97-AF65-F5344CB8AC3E}">
        <p14:creationId xmlns:p14="http://schemas.microsoft.com/office/powerpoint/2010/main" xmlns="" val="4261656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87F5CB0-58D7-4D83-B4C4-95BE7ED62281}" type="datetimeFigureOut">
              <a:rPr lang="en-GB" smtClean="0"/>
              <a:pPr/>
              <a:t>05/02/2015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1948CE-FC68-4FB5-B38C-581819C2EDAE}" type="slidenum">
              <a:rPr lang="en-GB" smtClean="0"/>
              <a:pPr/>
              <a:t>‹#›</a:t>
            </a:fld>
            <a:endParaRPr lang="en-GB"/>
          </a:p>
        </p:txBody>
      </p:sp>
    </p:spTree>
    <p:extLst>
      <p:ext uri="{BB962C8B-B14F-4D97-AF65-F5344CB8AC3E}">
        <p14:creationId xmlns:p14="http://schemas.microsoft.com/office/powerpoint/2010/main" xmlns="" val="331183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7F5CB0-58D7-4D83-B4C4-95BE7ED62281}" type="datetimeFigureOut">
              <a:rPr lang="en-GB" smtClean="0"/>
              <a:pPr/>
              <a:t>05/02/2015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1948CE-FC68-4FB5-B38C-581819C2EDAE}" type="slidenum">
              <a:rPr lang="en-GB" smtClean="0"/>
              <a:pPr/>
              <a:t>‹#›</a:t>
            </a:fld>
            <a:endParaRPr lang="en-GB"/>
          </a:p>
        </p:txBody>
      </p:sp>
    </p:spTree>
    <p:extLst>
      <p:ext uri="{BB962C8B-B14F-4D97-AF65-F5344CB8AC3E}">
        <p14:creationId xmlns:p14="http://schemas.microsoft.com/office/powerpoint/2010/main" xmlns="" val="3558746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87F5CB0-58D7-4D83-B4C4-95BE7ED62281}" type="datetimeFigureOut">
              <a:rPr lang="en-GB" smtClean="0"/>
              <a:pPr/>
              <a:t>05/02/2015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1948CE-FC68-4FB5-B38C-581819C2EDAE}" type="slidenum">
              <a:rPr lang="en-GB" smtClean="0"/>
              <a:pPr/>
              <a:t>‹#›</a:t>
            </a:fld>
            <a:endParaRPr lang="en-GB"/>
          </a:p>
        </p:txBody>
      </p:sp>
    </p:spTree>
    <p:extLst>
      <p:ext uri="{BB962C8B-B14F-4D97-AF65-F5344CB8AC3E}">
        <p14:creationId xmlns:p14="http://schemas.microsoft.com/office/powerpoint/2010/main" xmlns="" val="2960603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87F5CB0-58D7-4D83-B4C4-95BE7ED62281}" type="datetimeFigureOut">
              <a:rPr lang="en-GB" smtClean="0"/>
              <a:pPr/>
              <a:t>05/02/2015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71948CE-FC68-4FB5-B38C-581819C2EDAE}" type="slidenum">
              <a:rPr lang="en-GB" smtClean="0"/>
              <a:pPr/>
              <a:t>‹#›</a:t>
            </a:fld>
            <a:endParaRPr lang="en-GB"/>
          </a:p>
        </p:txBody>
      </p:sp>
    </p:spTree>
    <p:extLst>
      <p:ext uri="{BB962C8B-B14F-4D97-AF65-F5344CB8AC3E}">
        <p14:creationId xmlns:p14="http://schemas.microsoft.com/office/powerpoint/2010/main" xmlns="" val="2032738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87F5CB0-58D7-4D83-B4C4-95BE7ED62281}" type="datetimeFigureOut">
              <a:rPr lang="en-GB" smtClean="0"/>
              <a:pPr/>
              <a:t>05/02/2015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71948CE-FC68-4FB5-B38C-581819C2EDAE}" type="slidenum">
              <a:rPr lang="en-GB" smtClean="0"/>
              <a:pPr/>
              <a:t>‹#›</a:t>
            </a:fld>
            <a:endParaRPr lang="en-GB"/>
          </a:p>
        </p:txBody>
      </p:sp>
    </p:spTree>
    <p:extLst>
      <p:ext uri="{BB962C8B-B14F-4D97-AF65-F5344CB8AC3E}">
        <p14:creationId xmlns:p14="http://schemas.microsoft.com/office/powerpoint/2010/main" xmlns="" val="4036637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7F5CB0-58D7-4D83-B4C4-95BE7ED62281}" type="datetimeFigureOut">
              <a:rPr lang="en-GB" smtClean="0"/>
              <a:pPr/>
              <a:t>05/02/2015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71948CE-FC68-4FB5-B38C-581819C2EDAE}" type="slidenum">
              <a:rPr lang="en-GB" smtClean="0"/>
              <a:pPr/>
              <a:t>‹#›</a:t>
            </a:fld>
            <a:endParaRPr lang="en-GB"/>
          </a:p>
        </p:txBody>
      </p:sp>
    </p:spTree>
    <p:extLst>
      <p:ext uri="{BB962C8B-B14F-4D97-AF65-F5344CB8AC3E}">
        <p14:creationId xmlns:p14="http://schemas.microsoft.com/office/powerpoint/2010/main" xmlns="" val="2579687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7F5CB0-58D7-4D83-B4C4-95BE7ED62281}" type="datetimeFigureOut">
              <a:rPr lang="en-GB" smtClean="0"/>
              <a:pPr/>
              <a:t>05/02/2015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1948CE-FC68-4FB5-B38C-581819C2EDAE}" type="slidenum">
              <a:rPr lang="en-GB" smtClean="0"/>
              <a:pPr/>
              <a:t>‹#›</a:t>
            </a:fld>
            <a:endParaRPr lang="en-GB"/>
          </a:p>
        </p:txBody>
      </p:sp>
    </p:spTree>
    <p:extLst>
      <p:ext uri="{BB962C8B-B14F-4D97-AF65-F5344CB8AC3E}">
        <p14:creationId xmlns:p14="http://schemas.microsoft.com/office/powerpoint/2010/main" xmlns="" val="2199379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7F5CB0-58D7-4D83-B4C4-95BE7ED62281}" type="datetimeFigureOut">
              <a:rPr lang="en-GB" smtClean="0"/>
              <a:pPr/>
              <a:t>05/02/2015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1948CE-FC68-4FB5-B38C-581819C2EDAE}" type="slidenum">
              <a:rPr lang="en-GB" smtClean="0"/>
              <a:pPr/>
              <a:t>‹#›</a:t>
            </a:fld>
            <a:endParaRPr lang="en-GB"/>
          </a:p>
        </p:txBody>
      </p:sp>
    </p:spTree>
    <p:extLst>
      <p:ext uri="{BB962C8B-B14F-4D97-AF65-F5344CB8AC3E}">
        <p14:creationId xmlns:p14="http://schemas.microsoft.com/office/powerpoint/2010/main" xmlns="" val="1331836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7F5CB0-58D7-4D83-B4C4-95BE7ED62281}" type="datetimeFigureOut">
              <a:rPr lang="en-GB" smtClean="0"/>
              <a:pPr/>
              <a:t>05/02/2015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1948CE-FC68-4FB5-B38C-581819C2EDAE}" type="slidenum">
              <a:rPr lang="en-GB" smtClean="0"/>
              <a:pPr/>
              <a:t>‹#›</a:t>
            </a:fld>
            <a:endParaRPr lang="en-GB"/>
          </a:p>
        </p:txBody>
      </p:sp>
    </p:spTree>
    <p:extLst>
      <p:ext uri="{BB962C8B-B14F-4D97-AF65-F5344CB8AC3E}">
        <p14:creationId xmlns:p14="http://schemas.microsoft.com/office/powerpoint/2010/main" xmlns="" val="237724997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hyperlink" Target="mailto:jonathan.bostock@peoplemattersnetwork.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peoplemattersnetwork.com/" TargetMode="External"/><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chart" Target="../charts/char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chart" Target="../charts/char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chart" Target="../charts/chart3.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hyperlink" Target="mailto:jonathan.bostock@peoplemattersnetwork.com" TargetMode="External"/><Relationship Id="rId5" Type="http://schemas.openxmlformats.org/officeDocument/2006/relationships/hyperlink" Target="http://www.peoplemattersnetwork.com/" TargetMode="External"/><Relationship Id="rId4" Type="http://schemas.openxmlformats.org/officeDocument/2006/relationships/image" Target="../media/image3.png"/><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0.gif"/><Relationship Id="rId13"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9.gif"/><Relationship Id="rId12"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gif"/><Relationship Id="rId11" Type="http://schemas.openxmlformats.org/officeDocument/2006/relationships/image" Target="../media/image13.gif"/><Relationship Id="rId5" Type="http://schemas.openxmlformats.org/officeDocument/2006/relationships/image" Target="../media/image7.png"/><Relationship Id="rId10" Type="http://schemas.openxmlformats.org/officeDocument/2006/relationships/image" Target="../media/image12.gif"/><Relationship Id="rId4" Type="http://schemas.openxmlformats.org/officeDocument/2006/relationships/image" Target="../media/image3.png"/><Relationship Id="rId9" Type="http://schemas.openxmlformats.org/officeDocument/2006/relationships/image" Target="../media/image11.gif"/><Relationship Id="rId1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5.gif"/><Relationship Id="rId5" Type="http://schemas.openxmlformats.org/officeDocument/2006/relationships/image" Target="../media/image14.gif"/><Relationship Id="rId4" Type="http://schemas.openxmlformats.org/officeDocument/2006/relationships/image" Target="../media/image3.png"/><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5949280"/>
            <a:ext cx="4320480" cy="7787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126990" y="6237312"/>
            <a:ext cx="909505" cy="3784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13062"/>
            <a:ext cx="9144000" cy="12961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251520" y="1460682"/>
            <a:ext cx="8559547" cy="3323987"/>
          </a:xfrm>
          <a:prstGeom prst="rect">
            <a:avLst/>
          </a:prstGeom>
          <a:noFill/>
        </p:spPr>
        <p:txBody>
          <a:bodyPr wrap="square" rtlCol="0">
            <a:spAutoFit/>
          </a:bodyPr>
          <a:lstStyle/>
          <a:p>
            <a:r>
              <a:rPr lang="en-GB" sz="4000" b="1" dirty="0" smtClean="0"/>
              <a:t>Collaboration and Integration </a:t>
            </a:r>
          </a:p>
          <a:p>
            <a:r>
              <a:rPr lang="en-GB" sz="4000" b="1" dirty="0"/>
              <a:t>a</a:t>
            </a:r>
            <a:r>
              <a:rPr lang="en-GB" sz="4000" b="1" dirty="0" smtClean="0"/>
              <a:t>cross public services </a:t>
            </a:r>
          </a:p>
          <a:p>
            <a:r>
              <a:rPr lang="en-GB" sz="3200" b="1" dirty="0"/>
              <a:t>(</a:t>
            </a:r>
            <a:r>
              <a:rPr lang="en-GB" sz="3200" b="1" dirty="0" smtClean="0"/>
              <a:t>December 2014)</a:t>
            </a:r>
            <a:endParaRPr lang="en-GB" sz="3200" b="1" dirty="0"/>
          </a:p>
          <a:p>
            <a:r>
              <a:rPr lang="en-GB" sz="2600" dirty="0" smtClean="0"/>
              <a:t>- An insight into current public sector opinion</a:t>
            </a:r>
          </a:p>
          <a:p>
            <a:endParaRPr lang="en-GB" sz="2600" dirty="0" smtClean="0"/>
          </a:p>
          <a:p>
            <a:endParaRPr lang="en-GB" sz="2600" dirty="0"/>
          </a:p>
          <a:p>
            <a:r>
              <a:rPr lang="en-GB" sz="2000" dirty="0" smtClean="0"/>
              <a:t>Jonathan </a:t>
            </a:r>
            <a:r>
              <a:rPr lang="en-GB" sz="2000" dirty="0" err="1" smtClean="0"/>
              <a:t>Bostock</a:t>
            </a:r>
            <a:r>
              <a:rPr lang="en-GB" sz="2000" dirty="0" smtClean="0"/>
              <a:t>, People Matters Network</a:t>
            </a:r>
            <a:endParaRPr lang="en-GB" sz="2000" dirty="0"/>
          </a:p>
        </p:txBody>
      </p:sp>
      <p:sp>
        <p:nvSpPr>
          <p:cNvPr id="6" name="TextBox 5"/>
          <p:cNvSpPr txBox="1"/>
          <p:nvPr/>
        </p:nvSpPr>
        <p:spPr>
          <a:xfrm>
            <a:off x="251520" y="4509120"/>
            <a:ext cx="6696744" cy="1323439"/>
          </a:xfrm>
          <a:prstGeom prst="rect">
            <a:avLst/>
          </a:prstGeom>
          <a:noFill/>
        </p:spPr>
        <p:txBody>
          <a:bodyPr wrap="square" rtlCol="0">
            <a:spAutoFit/>
          </a:bodyPr>
          <a:lstStyle/>
          <a:p>
            <a:endParaRPr lang="en-GB" sz="2000" u="sng" dirty="0" smtClean="0">
              <a:hlinkClick r:id="rId6"/>
            </a:endParaRPr>
          </a:p>
          <a:p>
            <a:r>
              <a:rPr lang="en-GB" sz="2000" u="sng" dirty="0" smtClean="0">
                <a:hlinkClick r:id="rId6"/>
              </a:rPr>
              <a:t>www.peoplemattersnetwork.com</a:t>
            </a:r>
            <a:r>
              <a:rPr lang="en-GB" sz="2000" dirty="0" smtClean="0"/>
              <a:t> </a:t>
            </a:r>
            <a:r>
              <a:rPr lang="en-GB" sz="2000" u="sng" dirty="0" smtClean="0">
                <a:hlinkClick r:id="rId7"/>
              </a:rPr>
              <a:t>jonathan.bostock@peoplemattersnetwork.com</a:t>
            </a:r>
            <a:endParaRPr lang="en-GB" sz="2000" dirty="0"/>
          </a:p>
          <a:p>
            <a:r>
              <a:rPr lang="en-GB" sz="2000" dirty="0" smtClean="0"/>
              <a:t>m: 07432 637322     t: 0121 410 5520</a:t>
            </a:r>
            <a:endParaRPr lang="en-GB" sz="2000" dirty="0"/>
          </a:p>
        </p:txBody>
      </p:sp>
      <p:pic>
        <p:nvPicPr>
          <p:cNvPr id="1030" name="Picture 6"/>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442915" y="4221088"/>
            <a:ext cx="1368152" cy="1356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 name="Picture 3"/>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7250505" y="6228144"/>
            <a:ext cx="849887" cy="387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8" name="Picture 4"/>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5815831" y="6301394"/>
            <a:ext cx="1400175" cy="314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488248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5949280"/>
            <a:ext cx="4320480" cy="7787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13062"/>
            <a:ext cx="9144000" cy="12961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395536" y="1689770"/>
            <a:ext cx="8208912" cy="4770537"/>
          </a:xfrm>
          <a:prstGeom prst="rect">
            <a:avLst/>
          </a:prstGeom>
          <a:noFill/>
        </p:spPr>
        <p:txBody>
          <a:bodyPr wrap="square" rtlCol="0">
            <a:spAutoFit/>
          </a:bodyPr>
          <a:lstStyle/>
          <a:p>
            <a:pPr algn="ctr"/>
            <a:r>
              <a:rPr lang="en-GB" sz="4800" dirty="0" smtClean="0"/>
              <a:t>First, </a:t>
            </a:r>
          </a:p>
          <a:p>
            <a:pPr algn="ctr"/>
            <a:r>
              <a:rPr lang="en-GB" sz="4800" dirty="0" smtClean="0"/>
              <a:t>What words do people use to describe their personal experiences of collaborative working?</a:t>
            </a:r>
            <a:endParaRPr lang="en-GB" sz="4800" dirty="0"/>
          </a:p>
          <a:p>
            <a:r>
              <a:rPr lang="en-GB" sz="3200" dirty="0" smtClean="0"/>
              <a:t> </a:t>
            </a:r>
            <a:endParaRPr lang="en-GB" sz="3200" dirty="0"/>
          </a:p>
          <a:p>
            <a:pPr marL="285750" indent="-285750">
              <a:buFont typeface="Arial" panose="020B0604020202020204" pitchFamily="34" charset="0"/>
              <a:buChar char="•"/>
            </a:pPr>
            <a:endParaRPr lang="en-GB" sz="3200" dirty="0"/>
          </a:p>
        </p:txBody>
      </p:sp>
      <p:sp>
        <p:nvSpPr>
          <p:cNvPr id="7" name="TextBox 6"/>
          <p:cNvSpPr txBox="1"/>
          <p:nvPr/>
        </p:nvSpPr>
        <p:spPr>
          <a:xfrm>
            <a:off x="0" y="13062"/>
            <a:ext cx="6457409" cy="1323439"/>
          </a:xfrm>
          <a:prstGeom prst="rect">
            <a:avLst/>
          </a:prstGeom>
          <a:noFill/>
        </p:spPr>
        <p:txBody>
          <a:bodyPr wrap="none" rtlCol="0">
            <a:spAutoFit/>
          </a:bodyPr>
          <a:lstStyle/>
          <a:p>
            <a:r>
              <a:rPr lang="en-GB" sz="4000" b="1" dirty="0"/>
              <a:t>Collaboration and Integration</a:t>
            </a:r>
          </a:p>
          <a:p>
            <a:r>
              <a:rPr lang="en-GB" sz="4000" b="1" dirty="0"/>
              <a:t>across public services</a:t>
            </a:r>
          </a:p>
        </p:txBody>
      </p:sp>
      <p:pic>
        <p:nvPicPr>
          <p:cNvPr id="9"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126990" y="6237312"/>
            <a:ext cx="909505" cy="3784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250505" y="6228144"/>
            <a:ext cx="849887" cy="387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4"/>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815831" y="6301394"/>
            <a:ext cx="1400175" cy="314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0306069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5949280"/>
            <a:ext cx="4320480" cy="7787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13062"/>
            <a:ext cx="9144000" cy="12961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539552" y="1689769"/>
            <a:ext cx="8604448" cy="4308872"/>
          </a:xfrm>
          <a:prstGeom prst="rect">
            <a:avLst/>
          </a:prstGeom>
          <a:noFill/>
        </p:spPr>
        <p:txBody>
          <a:bodyPr wrap="square" rtlCol="0">
            <a:spAutoFit/>
          </a:bodyPr>
          <a:lstStyle/>
          <a:p>
            <a:r>
              <a:rPr lang="en-GB" sz="3200" dirty="0" smtClean="0"/>
              <a:t>Words used to describe personal experience of collaborative working :</a:t>
            </a:r>
            <a:endParaRPr lang="en-GB" sz="3200" dirty="0"/>
          </a:p>
          <a:p>
            <a:r>
              <a:rPr lang="en-GB" sz="3200" dirty="0" smtClean="0"/>
              <a:t> </a:t>
            </a:r>
            <a:endParaRPr lang="en-GB" sz="2400" dirty="0" smtClean="0"/>
          </a:p>
          <a:p>
            <a:r>
              <a:rPr lang="en-GB" sz="2400" dirty="0" smtClean="0">
                <a:solidFill>
                  <a:srgbClr val="00B050"/>
                </a:solidFill>
              </a:rPr>
              <a:t>POSITIVE</a:t>
            </a:r>
            <a:r>
              <a:rPr lang="en-GB" sz="2400" dirty="0" smtClean="0"/>
              <a:t>                         </a:t>
            </a:r>
            <a:r>
              <a:rPr lang="en-GB" sz="2400" dirty="0" smtClean="0">
                <a:solidFill>
                  <a:srgbClr val="FFC000"/>
                </a:solidFill>
              </a:rPr>
              <a:t>CHALLENGING</a:t>
            </a:r>
            <a:r>
              <a:rPr lang="en-GB" sz="2400" dirty="0" smtClean="0"/>
              <a:t>                  </a:t>
            </a:r>
            <a:r>
              <a:rPr lang="en-GB" sz="2400" dirty="0" smtClean="0">
                <a:solidFill>
                  <a:srgbClr val="FF0000"/>
                </a:solidFill>
              </a:rPr>
              <a:t>FRUSTRATING</a:t>
            </a:r>
          </a:p>
          <a:p>
            <a:r>
              <a:rPr lang="en-GB" sz="2400" dirty="0" smtClean="0">
                <a:solidFill>
                  <a:srgbClr val="00B050"/>
                </a:solidFill>
              </a:rPr>
              <a:t>IMPROVING</a:t>
            </a:r>
            <a:r>
              <a:rPr lang="en-GB" sz="2400" dirty="0" smtClean="0"/>
              <a:t> 					     </a:t>
            </a:r>
            <a:r>
              <a:rPr lang="en-GB" sz="2400" dirty="0" smtClean="0">
                <a:solidFill>
                  <a:srgbClr val="FF0000"/>
                </a:solidFill>
              </a:rPr>
              <a:t>DEPRESSING</a:t>
            </a:r>
            <a:r>
              <a:rPr lang="en-GB" sz="2400" dirty="0" smtClean="0"/>
              <a:t>        </a:t>
            </a:r>
          </a:p>
          <a:p>
            <a:r>
              <a:rPr lang="en-GB" sz="2400" dirty="0" smtClean="0">
                <a:solidFill>
                  <a:srgbClr val="00B050"/>
                </a:solidFill>
              </a:rPr>
              <a:t>INNOVATIVE</a:t>
            </a:r>
          </a:p>
          <a:p>
            <a:endParaRPr lang="en-GB" sz="3200" dirty="0"/>
          </a:p>
          <a:p>
            <a:r>
              <a:rPr lang="en-GB" sz="3200" dirty="0" smtClean="0"/>
              <a:t>(50%)                        (35%)                       (15%)</a:t>
            </a:r>
            <a:endParaRPr lang="en-GB" sz="3200" dirty="0"/>
          </a:p>
          <a:p>
            <a:endParaRPr lang="en-GB" sz="1400" dirty="0" smtClean="0"/>
          </a:p>
          <a:p>
            <a:endParaRPr lang="en-GB" sz="1400" dirty="0"/>
          </a:p>
          <a:p>
            <a:r>
              <a:rPr lang="en-GB" sz="1400" dirty="0" smtClean="0"/>
              <a:t>Note: % denotes % of people selecting this word to describe their feelings.</a:t>
            </a:r>
            <a:endParaRPr lang="en-GB" sz="1400" dirty="0"/>
          </a:p>
        </p:txBody>
      </p:sp>
      <p:sp>
        <p:nvSpPr>
          <p:cNvPr id="7" name="TextBox 6"/>
          <p:cNvSpPr txBox="1"/>
          <p:nvPr/>
        </p:nvSpPr>
        <p:spPr>
          <a:xfrm>
            <a:off x="0" y="13062"/>
            <a:ext cx="6457409" cy="1323439"/>
          </a:xfrm>
          <a:prstGeom prst="rect">
            <a:avLst/>
          </a:prstGeom>
          <a:noFill/>
        </p:spPr>
        <p:txBody>
          <a:bodyPr wrap="none" rtlCol="0">
            <a:spAutoFit/>
          </a:bodyPr>
          <a:lstStyle/>
          <a:p>
            <a:r>
              <a:rPr lang="en-GB" sz="4000" b="1" dirty="0"/>
              <a:t>Collaboration and Integration</a:t>
            </a:r>
          </a:p>
          <a:p>
            <a:r>
              <a:rPr lang="en-GB" sz="4000" b="1" dirty="0"/>
              <a:t>across public services</a:t>
            </a:r>
          </a:p>
        </p:txBody>
      </p:sp>
      <p:pic>
        <p:nvPicPr>
          <p:cNvPr id="9"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126990" y="6237312"/>
            <a:ext cx="909505" cy="3784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250505" y="6228144"/>
            <a:ext cx="849887" cy="387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4"/>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815831" y="6301394"/>
            <a:ext cx="1400175" cy="314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0963335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5949280"/>
            <a:ext cx="4320480" cy="7787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13062"/>
            <a:ext cx="9144000" cy="12961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395536" y="1689770"/>
            <a:ext cx="7750412" cy="5016758"/>
          </a:xfrm>
          <a:prstGeom prst="rect">
            <a:avLst/>
          </a:prstGeom>
          <a:noFill/>
        </p:spPr>
        <p:txBody>
          <a:bodyPr wrap="square" rtlCol="0">
            <a:spAutoFit/>
          </a:bodyPr>
          <a:lstStyle/>
          <a:p>
            <a:pPr algn="ctr"/>
            <a:r>
              <a:rPr lang="en-GB" sz="4800" dirty="0" smtClean="0"/>
              <a:t>Next, </a:t>
            </a:r>
          </a:p>
          <a:p>
            <a:pPr algn="ctr"/>
            <a:r>
              <a:rPr lang="en-GB" sz="4800" dirty="0" smtClean="0"/>
              <a:t>How is the success of collaborative working measured?</a:t>
            </a:r>
            <a:endParaRPr lang="en-GB" sz="4800" dirty="0"/>
          </a:p>
          <a:p>
            <a:r>
              <a:rPr lang="en-GB" sz="3200" dirty="0" smtClean="0"/>
              <a:t> </a:t>
            </a:r>
            <a:endParaRPr lang="en-GB" sz="3200" dirty="0"/>
          </a:p>
          <a:p>
            <a:endParaRPr lang="en-GB" sz="3200" dirty="0" smtClean="0"/>
          </a:p>
          <a:p>
            <a:endParaRPr lang="en-GB" sz="3200" dirty="0"/>
          </a:p>
          <a:p>
            <a:endParaRPr lang="en-GB" sz="3200" dirty="0"/>
          </a:p>
        </p:txBody>
      </p:sp>
      <p:sp>
        <p:nvSpPr>
          <p:cNvPr id="7" name="TextBox 6"/>
          <p:cNvSpPr txBox="1"/>
          <p:nvPr/>
        </p:nvSpPr>
        <p:spPr>
          <a:xfrm>
            <a:off x="0" y="13062"/>
            <a:ext cx="6457409" cy="1323439"/>
          </a:xfrm>
          <a:prstGeom prst="rect">
            <a:avLst/>
          </a:prstGeom>
          <a:noFill/>
        </p:spPr>
        <p:txBody>
          <a:bodyPr wrap="none" rtlCol="0">
            <a:spAutoFit/>
          </a:bodyPr>
          <a:lstStyle/>
          <a:p>
            <a:r>
              <a:rPr lang="en-GB" sz="4000" b="1" dirty="0"/>
              <a:t>Collaboration and Integration</a:t>
            </a:r>
          </a:p>
          <a:p>
            <a:r>
              <a:rPr lang="en-GB" sz="4000" b="1" dirty="0"/>
              <a:t>across public services</a:t>
            </a:r>
          </a:p>
        </p:txBody>
      </p:sp>
      <p:pic>
        <p:nvPicPr>
          <p:cNvPr id="9"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126990" y="6237312"/>
            <a:ext cx="909505" cy="3784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250505" y="6228144"/>
            <a:ext cx="849887" cy="387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4"/>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815831" y="6301394"/>
            <a:ext cx="1400175" cy="314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1655018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5949280"/>
            <a:ext cx="4320480" cy="7787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13062"/>
            <a:ext cx="9144000" cy="12961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395536" y="1689770"/>
            <a:ext cx="8208912" cy="4031873"/>
          </a:xfrm>
          <a:prstGeom prst="rect">
            <a:avLst/>
          </a:prstGeom>
          <a:noFill/>
        </p:spPr>
        <p:txBody>
          <a:bodyPr wrap="square" rtlCol="0">
            <a:spAutoFit/>
          </a:bodyPr>
          <a:lstStyle/>
          <a:p>
            <a:pPr algn="ctr"/>
            <a:r>
              <a:rPr lang="en-GB" sz="3200" dirty="0" smtClean="0"/>
              <a:t>Table:</a:t>
            </a:r>
          </a:p>
          <a:p>
            <a:pPr algn="ctr"/>
            <a:r>
              <a:rPr lang="en-GB" sz="3200" dirty="0" smtClean="0"/>
              <a:t>How is collaboration success measured?</a:t>
            </a:r>
          </a:p>
          <a:p>
            <a:endParaRPr lang="en-GB" sz="3200" dirty="0"/>
          </a:p>
          <a:p>
            <a:endParaRPr lang="en-GB" sz="3200" dirty="0" smtClean="0"/>
          </a:p>
          <a:p>
            <a:endParaRPr lang="en-GB" sz="3200" dirty="0"/>
          </a:p>
          <a:p>
            <a:endParaRPr lang="en-GB" sz="3200" dirty="0" smtClean="0"/>
          </a:p>
          <a:p>
            <a:endParaRPr lang="en-GB" sz="3200" dirty="0"/>
          </a:p>
          <a:p>
            <a:pPr marL="285750" indent="-285750">
              <a:buFont typeface="Arial" panose="020B0604020202020204" pitchFamily="34" charset="0"/>
              <a:buChar char="•"/>
            </a:pPr>
            <a:endParaRPr lang="en-GB" sz="3200" dirty="0"/>
          </a:p>
        </p:txBody>
      </p:sp>
      <p:graphicFrame>
        <p:nvGraphicFramePr>
          <p:cNvPr id="2" name="Chart 1"/>
          <p:cNvGraphicFramePr/>
          <p:nvPr>
            <p:extLst>
              <p:ext uri="{D42A27DB-BD31-4B8C-83A1-F6EECF244321}">
                <p14:modId xmlns:p14="http://schemas.microsoft.com/office/powerpoint/2010/main" xmlns="" val="428836855"/>
              </p:ext>
            </p:extLst>
          </p:nvPr>
        </p:nvGraphicFramePr>
        <p:xfrm>
          <a:off x="611560" y="2708920"/>
          <a:ext cx="7992888" cy="2752080"/>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p:cNvSpPr txBox="1"/>
          <p:nvPr/>
        </p:nvSpPr>
        <p:spPr>
          <a:xfrm>
            <a:off x="0" y="13062"/>
            <a:ext cx="6457409" cy="1323439"/>
          </a:xfrm>
          <a:prstGeom prst="rect">
            <a:avLst/>
          </a:prstGeom>
          <a:noFill/>
        </p:spPr>
        <p:txBody>
          <a:bodyPr wrap="none" rtlCol="0">
            <a:spAutoFit/>
          </a:bodyPr>
          <a:lstStyle/>
          <a:p>
            <a:r>
              <a:rPr lang="en-GB" sz="4000" b="1" dirty="0"/>
              <a:t>Collaboration and Integration</a:t>
            </a:r>
          </a:p>
          <a:p>
            <a:r>
              <a:rPr lang="en-GB" sz="4000" b="1" dirty="0"/>
              <a:t>across public services</a:t>
            </a:r>
          </a:p>
        </p:txBody>
      </p:sp>
      <p:pic>
        <p:nvPicPr>
          <p:cNvPr id="10"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126990" y="6237312"/>
            <a:ext cx="909505" cy="3784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3"/>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250505" y="6228144"/>
            <a:ext cx="849887" cy="387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2" name="Picture 4"/>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815831" y="6301394"/>
            <a:ext cx="1400175" cy="314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083749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5949280"/>
            <a:ext cx="4320480" cy="7787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3062"/>
            <a:ext cx="9144000" cy="12961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395536" y="1689770"/>
            <a:ext cx="8208912" cy="5262979"/>
          </a:xfrm>
          <a:prstGeom prst="rect">
            <a:avLst/>
          </a:prstGeom>
          <a:noFill/>
        </p:spPr>
        <p:txBody>
          <a:bodyPr wrap="square" rtlCol="0">
            <a:spAutoFit/>
          </a:bodyPr>
          <a:lstStyle/>
          <a:p>
            <a:pPr algn="ctr"/>
            <a:r>
              <a:rPr lang="en-GB" sz="4800" dirty="0" smtClean="0"/>
              <a:t>Next,</a:t>
            </a:r>
          </a:p>
          <a:p>
            <a:pPr algn="ctr"/>
            <a:r>
              <a:rPr lang="en-GB" sz="4800" dirty="0" smtClean="0"/>
              <a:t>What most threatens the success of collaboration?</a:t>
            </a:r>
          </a:p>
          <a:p>
            <a:endParaRPr lang="en-GB" sz="3200" dirty="0"/>
          </a:p>
          <a:p>
            <a:endParaRPr lang="en-GB" sz="3200" dirty="0" smtClean="0"/>
          </a:p>
          <a:p>
            <a:endParaRPr lang="en-GB" sz="3200" dirty="0"/>
          </a:p>
          <a:p>
            <a:endParaRPr lang="en-GB" sz="3200" dirty="0" smtClean="0"/>
          </a:p>
          <a:p>
            <a:endParaRPr lang="en-GB" sz="3200" dirty="0"/>
          </a:p>
          <a:p>
            <a:pPr marL="285750" indent="-285750">
              <a:buFont typeface="Arial" panose="020B0604020202020204" pitchFamily="34" charset="0"/>
              <a:buChar char="•"/>
            </a:pPr>
            <a:endParaRPr lang="en-GB" sz="3200" dirty="0"/>
          </a:p>
        </p:txBody>
      </p:sp>
      <p:sp>
        <p:nvSpPr>
          <p:cNvPr id="7" name="TextBox 6"/>
          <p:cNvSpPr txBox="1"/>
          <p:nvPr/>
        </p:nvSpPr>
        <p:spPr>
          <a:xfrm>
            <a:off x="0" y="13062"/>
            <a:ext cx="6457409" cy="1323439"/>
          </a:xfrm>
          <a:prstGeom prst="rect">
            <a:avLst/>
          </a:prstGeom>
          <a:noFill/>
        </p:spPr>
        <p:txBody>
          <a:bodyPr wrap="none" rtlCol="0">
            <a:spAutoFit/>
          </a:bodyPr>
          <a:lstStyle/>
          <a:p>
            <a:r>
              <a:rPr lang="en-GB" sz="4000" b="1" dirty="0"/>
              <a:t>Collaboration and Integration</a:t>
            </a:r>
          </a:p>
          <a:p>
            <a:r>
              <a:rPr lang="en-GB" sz="4000" b="1" dirty="0"/>
              <a:t>across public services</a:t>
            </a:r>
          </a:p>
        </p:txBody>
      </p:sp>
      <p:pic>
        <p:nvPicPr>
          <p:cNvPr id="9"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126990" y="6237312"/>
            <a:ext cx="909505" cy="3784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250505" y="6228144"/>
            <a:ext cx="849887" cy="387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815831" y="6301394"/>
            <a:ext cx="1400175" cy="314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5952652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5949280"/>
            <a:ext cx="4320480" cy="7787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13062"/>
            <a:ext cx="9144000" cy="12961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395536" y="1689770"/>
            <a:ext cx="8208912" cy="4154984"/>
          </a:xfrm>
          <a:prstGeom prst="rect">
            <a:avLst/>
          </a:prstGeom>
          <a:noFill/>
        </p:spPr>
        <p:txBody>
          <a:bodyPr wrap="square" rtlCol="0">
            <a:spAutoFit/>
          </a:bodyPr>
          <a:lstStyle/>
          <a:p>
            <a:pPr algn="ctr"/>
            <a:r>
              <a:rPr lang="en-GB" sz="2400" dirty="0" smtClean="0"/>
              <a:t>Table:</a:t>
            </a:r>
          </a:p>
          <a:p>
            <a:pPr algn="ctr"/>
            <a:r>
              <a:rPr lang="en-GB" sz="2400" dirty="0" smtClean="0"/>
              <a:t>Common threats on the success of a collaboration  </a:t>
            </a:r>
          </a:p>
          <a:p>
            <a:pPr algn="ctr"/>
            <a:r>
              <a:rPr lang="en-GB" sz="2400" dirty="0" smtClean="0"/>
              <a:t>(% saying it is a threat)</a:t>
            </a:r>
          </a:p>
          <a:p>
            <a:endParaRPr lang="en-GB" sz="3200" dirty="0"/>
          </a:p>
          <a:p>
            <a:endParaRPr lang="en-GB" sz="3200" dirty="0" smtClean="0"/>
          </a:p>
          <a:p>
            <a:endParaRPr lang="en-GB" sz="3200" dirty="0"/>
          </a:p>
          <a:p>
            <a:endParaRPr lang="en-GB" sz="3200" dirty="0" smtClean="0"/>
          </a:p>
          <a:p>
            <a:endParaRPr lang="en-GB" sz="3200" dirty="0"/>
          </a:p>
          <a:p>
            <a:pPr marL="285750" indent="-285750">
              <a:buFont typeface="Arial" panose="020B0604020202020204" pitchFamily="34" charset="0"/>
              <a:buChar char="•"/>
            </a:pPr>
            <a:endParaRPr lang="en-GB" sz="3200" dirty="0"/>
          </a:p>
        </p:txBody>
      </p:sp>
      <p:graphicFrame>
        <p:nvGraphicFramePr>
          <p:cNvPr id="2" name="Chart 1"/>
          <p:cNvGraphicFramePr/>
          <p:nvPr>
            <p:extLst>
              <p:ext uri="{D42A27DB-BD31-4B8C-83A1-F6EECF244321}">
                <p14:modId xmlns:p14="http://schemas.microsoft.com/office/powerpoint/2010/main" xmlns="" val="391069270"/>
              </p:ext>
            </p:extLst>
          </p:nvPr>
        </p:nvGraphicFramePr>
        <p:xfrm>
          <a:off x="606862" y="2852936"/>
          <a:ext cx="8285618" cy="2767856"/>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p:cNvSpPr txBox="1"/>
          <p:nvPr/>
        </p:nvSpPr>
        <p:spPr>
          <a:xfrm>
            <a:off x="0" y="13062"/>
            <a:ext cx="6457409" cy="1323439"/>
          </a:xfrm>
          <a:prstGeom prst="rect">
            <a:avLst/>
          </a:prstGeom>
          <a:noFill/>
        </p:spPr>
        <p:txBody>
          <a:bodyPr wrap="none" rtlCol="0">
            <a:spAutoFit/>
          </a:bodyPr>
          <a:lstStyle/>
          <a:p>
            <a:r>
              <a:rPr lang="en-GB" sz="4000" b="1" dirty="0"/>
              <a:t>Collaboration and Integration</a:t>
            </a:r>
          </a:p>
          <a:p>
            <a:r>
              <a:rPr lang="en-GB" sz="4000" b="1" dirty="0"/>
              <a:t>across public services</a:t>
            </a:r>
          </a:p>
        </p:txBody>
      </p:sp>
      <p:pic>
        <p:nvPicPr>
          <p:cNvPr id="10"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126990" y="6237312"/>
            <a:ext cx="909505" cy="3784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3"/>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250505" y="6228144"/>
            <a:ext cx="849887" cy="387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2" name="Picture 4"/>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815831" y="6301394"/>
            <a:ext cx="1400175" cy="314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2956033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5949280"/>
            <a:ext cx="4320480" cy="7787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13062"/>
            <a:ext cx="9144000" cy="12961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395536" y="1689770"/>
            <a:ext cx="8208912" cy="3908762"/>
          </a:xfrm>
          <a:prstGeom prst="rect">
            <a:avLst/>
          </a:prstGeom>
          <a:noFill/>
        </p:spPr>
        <p:txBody>
          <a:bodyPr wrap="square" rtlCol="0">
            <a:spAutoFit/>
          </a:bodyPr>
          <a:lstStyle/>
          <a:p>
            <a:pPr algn="ctr"/>
            <a:r>
              <a:rPr lang="en-GB" sz="2800" dirty="0" smtClean="0"/>
              <a:t>Biggest threat on the success of a collaboration  </a:t>
            </a:r>
          </a:p>
          <a:p>
            <a:pPr algn="ctr"/>
            <a:r>
              <a:rPr lang="en-GB" sz="2800" dirty="0" smtClean="0"/>
              <a:t>(% saying it is a threat)</a:t>
            </a:r>
          </a:p>
          <a:p>
            <a:endParaRPr lang="en-GB" sz="3200" dirty="0"/>
          </a:p>
          <a:p>
            <a:endParaRPr lang="en-GB" sz="3200" dirty="0" smtClean="0"/>
          </a:p>
          <a:p>
            <a:endParaRPr lang="en-GB" sz="3200" dirty="0"/>
          </a:p>
          <a:p>
            <a:endParaRPr lang="en-GB" sz="3200" dirty="0" smtClean="0"/>
          </a:p>
          <a:p>
            <a:endParaRPr lang="en-GB" sz="3200" dirty="0"/>
          </a:p>
          <a:p>
            <a:pPr marL="285750" indent="-285750">
              <a:buFont typeface="Arial" panose="020B0604020202020204" pitchFamily="34" charset="0"/>
              <a:buChar char="•"/>
            </a:pPr>
            <a:endParaRPr lang="en-GB" sz="3200" dirty="0"/>
          </a:p>
        </p:txBody>
      </p:sp>
      <p:pic>
        <p:nvPicPr>
          <p:cNvPr id="7" name="Picture 2" descr="C:\Users\Mike\AppData\Local\Microsoft\Windows\Temporary Internet Files\Content.IE5\21II1IOU\MP900442379[1].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11560" y="2996952"/>
            <a:ext cx="3250704" cy="2167136"/>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C:\Users\designpc\AppData\Local\Microsoft\Windows\INetCache\IE\RNJ37MCU\MP900422200[1].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220072" y="2978484"/>
            <a:ext cx="3168258" cy="2185603"/>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3" descr="C:\Users\Mike\AppData\Local\Microsoft\Windows\Temporary Internet Files\Content.IE5\AWHMURAD\MC900440395[1].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200400" y="3206080"/>
            <a:ext cx="2743200" cy="27432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1945005" y="2627620"/>
            <a:ext cx="583814" cy="369332"/>
          </a:xfrm>
          <a:prstGeom prst="rect">
            <a:avLst/>
          </a:prstGeom>
          <a:noFill/>
        </p:spPr>
        <p:txBody>
          <a:bodyPr wrap="none" rtlCol="0">
            <a:spAutoFit/>
          </a:bodyPr>
          <a:lstStyle/>
          <a:p>
            <a:r>
              <a:rPr lang="en-GB" dirty="0" smtClean="0"/>
              <a:t>63%</a:t>
            </a:r>
            <a:endParaRPr lang="en-GB" dirty="0"/>
          </a:p>
        </p:txBody>
      </p:sp>
      <p:sp>
        <p:nvSpPr>
          <p:cNvPr id="6" name="TextBox 5"/>
          <p:cNvSpPr txBox="1"/>
          <p:nvPr/>
        </p:nvSpPr>
        <p:spPr>
          <a:xfrm>
            <a:off x="4283968" y="2996952"/>
            <a:ext cx="583814" cy="369332"/>
          </a:xfrm>
          <a:prstGeom prst="rect">
            <a:avLst/>
          </a:prstGeom>
          <a:noFill/>
        </p:spPr>
        <p:txBody>
          <a:bodyPr wrap="none" rtlCol="0">
            <a:spAutoFit/>
          </a:bodyPr>
          <a:lstStyle/>
          <a:p>
            <a:r>
              <a:rPr lang="en-GB" dirty="0" smtClean="0"/>
              <a:t>50%</a:t>
            </a:r>
            <a:endParaRPr lang="en-GB" dirty="0"/>
          </a:p>
        </p:txBody>
      </p:sp>
      <p:sp>
        <p:nvSpPr>
          <p:cNvPr id="10" name="TextBox 9"/>
          <p:cNvSpPr txBox="1"/>
          <p:nvPr/>
        </p:nvSpPr>
        <p:spPr>
          <a:xfrm>
            <a:off x="6804201" y="2609152"/>
            <a:ext cx="583814" cy="369332"/>
          </a:xfrm>
          <a:prstGeom prst="rect">
            <a:avLst/>
          </a:prstGeom>
          <a:noFill/>
        </p:spPr>
        <p:txBody>
          <a:bodyPr wrap="none" rtlCol="0">
            <a:spAutoFit/>
          </a:bodyPr>
          <a:lstStyle/>
          <a:p>
            <a:r>
              <a:rPr lang="en-GB" dirty="0" smtClean="0"/>
              <a:t>49%</a:t>
            </a:r>
            <a:endParaRPr lang="en-GB" dirty="0"/>
          </a:p>
        </p:txBody>
      </p:sp>
      <p:sp>
        <p:nvSpPr>
          <p:cNvPr id="13" name="TextBox 12"/>
          <p:cNvSpPr txBox="1"/>
          <p:nvPr/>
        </p:nvSpPr>
        <p:spPr>
          <a:xfrm>
            <a:off x="0" y="13062"/>
            <a:ext cx="6457409" cy="1323439"/>
          </a:xfrm>
          <a:prstGeom prst="rect">
            <a:avLst/>
          </a:prstGeom>
          <a:noFill/>
        </p:spPr>
        <p:txBody>
          <a:bodyPr wrap="none" rtlCol="0">
            <a:spAutoFit/>
          </a:bodyPr>
          <a:lstStyle/>
          <a:p>
            <a:r>
              <a:rPr lang="en-GB" sz="4000" b="1" dirty="0"/>
              <a:t>Collaboration and Integration</a:t>
            </a:r>
          </a:p>
          <a:p>
            <a:r>
              <a:rPr lang="en-GB" sz="4000" b="1" dirty="0"/>
              <a:t>across public services</a:t>
            </a:r>
          </a:p>
        </p:txBody>
      </p:sp>
      <p:pic>
        <p:nvPicPr>
          <p:cNvPr id="14" name="Picture 5"/>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8126990" y="6237312"/>
            <a:ext cx="909505" cy="3784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5" name="Picture 3"/>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7250505" y="6228144"/>
            <a:ext cx="849887" cy="387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6" name="Picture 4"/>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5815831" y="6301394"/>
            <a:ext cx="1400175" cy="314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2836900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5949280"/>
            <a:ext cx="4320480" cy="7787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13062"/>
            <a:ext cx="9144000" cy="12961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395536" y="1689770"/>
            <a:ext cx="8208912" cy="6740307"/>
          </a:xfrm>
          <a:prstGeom prst="rect">
            <a:avLst/>
          </a:prstGeom>
          <a:noFill/>
        </p:spPr>
        <p:txBody>
          <a:bodyPr wrap="square" rtlCol="0">
            <a:spAutoFit/>
          </a:bodyPr>
          <a:lstStyle/>
          <a:p>
            <a:pPr algn="ctr"/>
            <a:r>
              <a:rPr lang="en-GB" sz="4800" dirty="0" smtClean="0"/>
              <a:t>Next,</a:t>
            </a:r>
          </a:p>
          <a:p>
            <a:pPr algn="ctr"/>
            <a:r>
              <a:rPr lang="en-GB" sz="4800" dirty="0" smtClean="0"/>
              <a:t>What aspects of collaborations are considered ….</a:t>
            </a:r>
          </a:p>
          <a:p>
            <a:pPr algn="ctr"/>
            <a:endParaRPr lang="en-GB" sz="4800" dirty="0"/>
          </a:p>
          <a:p>
            <a:r>
              <a:rPr lang="en-GB" sz="4800" dirty="0" smtClean="0"/>
              <a:t>         Poor                    Good     </a:t>
            </a:r>
          </a:p>
          <a:p>
            <a:endParaRPr lang="en-GB" sz="3200" dirty="0"/>
          </a:p>
          <a:p>
            <a:endParaRPr lang="en-GB" sz="3200" dirty="0" smtClean="0"/>
          </a:p>
          <a:p>
            <a:endParaRPr lang="en-GB" sz="3200" dirty="0"/>
          </a:p>
          <a:p>
            <a:endParaRPr lang="en-GB" sz="3200" dirty="0" smtClean="0"/>
          </a:p>
          <a:p>
            <a:endParaRPr lang="en-GB" sz="3200" dirty="0"/>
          </a:p>
          <a:p>
            <a:pPr marL="285750" indent="-285750">
              <a:buFont typeface="Arial" panose="020B0604020202020204" pitchFamily="34" charset="0"/>
              <a:buChar char="•"/>
            </a:pPr>
            <a:endParaRPr lang="en-GB" sz="3200" dirty="0"/>
          </a:p>
        </p:txBody>
      </p:sp>
      <p:sp>
        <p:nvSpPr>
          <p:cNvPr id="7" name="TextBox 6"/>
          <p:cNvSpPr txBox="1"/>
          <p:nvPr/>
        </p:nvSpPr>
        <p:spPr>
          <a:xfrm>
            <a:off x="0" y="13062"/>
            <a:ext cx="6457409" cy="1323439"/>
          </a:xfrm>
          <a:prstGeom prst="rect">
            <a:avLst/>
          </a:prstGeom>
          <a:noFill/>
        </p:spPr>
        <p:txBody>
          <a:bodyPr wrap="none" rtlCol="0">
            <a:spAutoFit/>
          </a:bodyPr>
          <a:lstStyle/>
          <a:p>
            <a:r>
              <a:rPr lang="en-GB" sz="4000" b="1" dirty="0"/>
              <a:t>Collaboration and Integration</a:t>
            </a:r>
          </a:p>
          <a:p>
            <a:r>
              <a:rPr lang="en-GB" sz="4000" b="1" dirty="0"/>
              <a:t>across public services</a:t>
            </a:r>
          </a:p>
        </p:txBody>
      </p:sp>
      <p:pic>
        <p:nvPicPr>
          <p:cNvPr id="9"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126990" y="6237312"/>
            <a:ext cx="909505" cy="3784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250505" y="6228144"/>
            <a:ext cx="849887" cy="387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4"/>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815831" y="6301394"/>
            <a:ext cx="1400175" cy="314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0365398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5949280"/>
            <a:ext cx="4320480" cy="7787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13062"/>
            <a:ext cx="9144000" cy="12961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368450" y="1693672"/>
            <a:ext cx="8208912" cy="5940088"/>
          </a:xfrm>
          <a:prstGeom prst="rect">
            <a:avLst/>
          </a:prstGeom>
          <a:noFill/>
        </p:spPr>
        <p:txBody>
          <a:bodyPr wrap="square" rtlCol="0">
            <a:spAutoFit/>
          </a:bodyPr>
          <a:lstStyle/>
          <a:p>
            <a:r>
              <a:rPr lang="en-GB" sz="2800" dirty="0" smtClean="0">
                <a:solidFill>
                  <a:srgbClr val="FF0000"/>
                </a:solidFill>
              </a:rPr>
              <a:t>Over 60% </a:t>
            </a:r>
            <a:r>
              <a:rPr lang="en-GB" sz="2800" dirty="0" smtClean="0"/>
              <a:t>say that collaborations are </a:t>
            </a:r>
            <a:r>
              <a:rPr lang="en-GB" sz="2800" dirty="0" smtClean="0">
                <a:solidFill>
                  <a:srgbClr val="FF0000"/>
                </a:solidFill>
              </a:rPr>
              <a:t>POOR/AVERAGE</a:t>
            </a:r>
            <a:r>
              <a:rPr lang="en-GB" sz="2800" dirty="0" smtClean="0"/>
              <a:t> in the following areas :</a:t>
            </a:r>
            <a:r>
              <a:rPr lang="en-GB" sz="3200" dirty="0" smtClean="0"/>
              <a:t> </a:t>
            </a:r>
            <a:endParaRPr lang="en-GB" sz="3200" dirty="0"/>
          </a:p>
          <a:p>
            <a:endParaRPr lang="en-GB" sz="3200" dirty="0" smtClean="0"/>
          </a:p>
          <a:p>
            <a:pPr algn="ctr"/>
            <a:r>
              <a:rPr lang="en-GB" sz="3200" dirty="0" smtClean="0">
                <a:solidFill>
                  <a:srgbClr val="FF0000"/>
                </a:solidFill>
              </a:rPr>
              <a:t>HOLDING PARTNERS TO ACCOUNT</a:t>
            </a:r>
          </a:p>
          <a:p>
            <a:pPr algn="ctr"/>
            <a:r>
              <a:rPr lang="en-GB" sz="3200" dirty="0" smtClean="0">
                <a:solidFill>
                  <a:srgbClr val="FF0000"/>
                </a:solidFill>
              </a:rPr>
              <a:t>BEING FRANK ABOUT EACH OTHERS STRENGTHS/LIMITATIONS</a:t>
            </a:r>
          </a:p>
          <a:p>
            <a:pPr algn="ctr"/>
            <a:r>
              <a:rPr lang="en-GB" sz="3200" dirty="0" smtClean="0">
                <a:solidFill>
                  <a:srgbClr val="FF0000"/>
                </a:solidFill>
              </a:rPr>
              <a:t>SHARING POWER</a:t>
            </a:r>
            <a:endParaRPr lang="en-GB" sz="3200" dirty="0">
              <a:solidFill>
                <a:srgbClr val="FF0000"/>
              </a:solidFill>
            </a:endParaRPr>
          </a:p>
          <a:p>
            <a:endParaRPr lang="en-GB" sz="3200" dirty="0"/>
          </a:p>
          <a:p>
            <a:endParaRPr lang="en-GB" sz="3200" dirty="0"/>
          </a:p>
          <a:p>
            <a:endParaRPr lang="en-GB" sz="3200" dirty="0"/>
          </a:p>
          <a:p>
            <a:endParaRPr lang="en-GB" sz="3200" dirty="0"/>
          </a:p>
          <a:p>
            <a:endParaRPr lang="en-GB" sz="3200" dirty="0"/>
          </a:p>
        </p:txBody>
      </p:sp>
      <p:sp>
        <p:nvSpPr>
          <p:cNvPr id="7" name="TextBox 6"/>
          <p:cNvSpPr txBox="1"/>
          <p:nvPr/>
        </p:nvSpPr>
        <p:spPr>
          <a:xfrm>
            <a:off x="0" y="13062"/>
            <a:ext cx="6457409" cy="1323439"/>
          </a:xfrm>
          <a:prstGeom prst="rect">
            <a:avLst/>
          </a:prstGeom>
          <a:noFill/>
        </p:spPr>
        <p:txBody>
          <a:bodyPr wrap="none" rtlCol="0">
            <a:spAutoFit/>
          </a:bodyPr>
          <a:lstStyle/>
          <a:p>
            <a:r>
              <a:rPr lang="en-GB" sz="4000" b="1" dirty="0"/>
              <a:t>Collaboration and Integration</a:t>
            </a:r>
          </a:p>
          <a:p>
            <a:r>
              <a:rPr lang="en-GB" sz="4000" b="1" dirty="0"/>
              <a:t>across public services</a:t>
            </a:r>
          </a:p>
        </p:txBody>
      </p:sp>
      <p:pic>
        <p:nvPicPr>
          <p:cNvPr id="9"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126990" y="6237312"/>
            <a:ext cx="909505" cy="3784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250505" y="6228144"/>
            <a:ext cx="849887" cy="387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4"/>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815831" y="6301394"/>
            <a:ext cx="1400175" cy="314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3118102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5949280"/>
            <a:ext cx="4320480" cy="7787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13062"/>
            <a:ext cx="9144000" cy="12961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395536" y="1689770"/>
            <a:ext cx="8208912" cy="5940088"/>
          </a:xfrm>
          <a:prstGeom prst="rect">
            <a:avLst/>
          </a:prstGeom>
          <a:noFill/>
        </p:spPr>
        <p:txBody>
          <a:bodyPr wrap="square" rtlCol="0">
            <a:spAutoFit/>
          </a:bodyPr>
          <a:lstStyle/>
          <a:p>
            <a:r>
              <a:rPr lang="en-GB" sz="2800" dirty="0" smtClean="0">
                <a:solidFill>
                  <a:srgbClr val="FF0000"/>
                </a:solidFill>
              </a:rPr>
              <a:t>Over 50% </a:t>
            </a:r>
            <a:r>
              <a:rPr lang="en-GB" sz="2800" dirty="0" smtClean="0"/>
              <a:t>say that collaborations are </a:t>
            </a:r>
            <a:r>
              <a:rPr lang="en-GB" sz="2800" dirty="0" smtClean="0">
                <a:solidFill>
                  <a:srgbClr val="FF0000"/>
                </a:solidFill>
              </a:rPr>
              <a:t>POOR/AVERAGE</a:t>
            </a:r>
            <a:r>
              <a:rPr lang="en-GB" sz="2800" dirty="0" smtClean="0"/>
              <a:t> in the following areas :</a:t>
            </a:r>
            <a:r>
              <a:rPr lang="en-GB" sz="3200" dirty="0" smtClean="0"/>
              <a:t> </a:t>
            </a:r>
            <a:endParaRPr lang="en-GB" sz="3200" dirty="0"/>
          </a:p>
          <a:p>
            <a:endParaRPr lang="en-GB" sz="3200" dirty="0" smtClean="0"/>
          </a:p>
          <a:p>
            <a:pPr algn="ctr"/>
            <a:r>
              <a:rPr lang="en-GB" sz="3200" dirty="0" smtClean="0">
                <a:solidFill>
                  <a:srgbClr val="FF0000"/>
                </a:solidFill>
              </a:rPr>
              <a:t>MOBILISING NEW RESOURCES </a:t>
            </a:r>
          </a:p>
          <a:p>
            <a:pPr algn="ctr"/>
            <a:r>
              <a:rPr lang="en-GB" sz="3200" dirty="0" smtClean="0">
                <a:solidFill>
                  <a:srgbClr val="FF0000"/>
                </a:solidFill>
              </a:rPr>
              <a:t>ADOPTING A WHOLE SYSTEMS APPROACH</a:t>
            </a:r>
          </a:p>
          <a:p>
            <a:pPr algn="ctr"/>
            <a:r>
              <a:rPr lang="en-GB" sz="3200" dirty="0" smtClean="0">
                <a:solidFill>
                  <a:srgbClr val="FF0000"/>
                </a:solidFill>
              </a:rPr>
              <a:t>BUILDING POLITICAL BACKING</a:t>
            </a:r>
          </a:p>
          <a:p>
            <a:pPr algn="ctr"/>
            <a:r>
              <a:rPr lang="en-GB" sz="3200" dirty="0" smtClean="0">
                <a:solidFill>
                  <a:srgbClr val="FF0000"/>
                </a:solidFill>
              </a:rPr>
              <a:t>SHARING RESOURCES</a:t>
            </a:r>
            <a:endParaRPr lang="en-GB" sz="3200" dirty="0">
              <a:solidFill>
                <a:srgbClr val="FF0000"/>
              </a:solidFill>
            </a:endParaRPr>
          </a:p>
          <a:p>
            <a:endParaRPr lang="en-GB" sz="3200" dirty="0"/>
          </a:p>
          <a:p>
            <a:endParaRPr lang="en-GB" sz="3200" dirty="0"/>
          </a:p>
          <a:p>
            <a:endParaRPr lang="en-GB" sz="3200" dirty="0"/>
          </a:p>
          <a:p>
            <a:endParaRPr lang="en-GB" sz="3200" dirty="0"/>
          </a:p>
          <a:p>
            <a:endParaRPr lang="en-GB" sz="3200" dirty="0"/>
          </a:p>
        </p:txBody>
      </p:sp>
      <p:sp>
        <p:nvSpPr>
          <p:cNvPr id="7" name="TextBox 6"/>
          <p:cNvSpPr txBox="1"/>
          <p:nvPr/>
        </p:nvSpPr>
        <p:spPr>
          <a:xfrm>
            <a:off x="0" y="13062"/>
            <a:ext cx="6457409" cy="1323439"/>
          </a:xfrm>
          <a:prstGeom prst="rect">
            <a:avLst/>
          </a:prstGeom>
          <a:noFill/>
        </p:spPr>
        <p:txBody>
          <a:bodyPr wrap="none" rtlCol="0">
            <a:spAutoFit/>
          </a:bodyPr>
          <a:lstStyle/>
          <a:p>
            <a:r>
              <a:rPr lang="en-GB" sz="4000" b="1" dirty="0"/>
              <a:t>Collaboration and Integration</a:t>
            </a:r>
          </a:p>
          <a:p>
            <a:r>
              <a:rPr lang="en-GB" sz="4000" b="1" dirty="0"/>
              <a:t>across public services</a:t>
            </a:r>
          </a:p>
        </p:txBody>
      </p:sp>
      <p:pic>
        <p:nvPicPr>
          <p:cNvPr id="9"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126990" y="6237312"/>
            <a:ext cx="909505" cy="3784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250505" y="6228144"/>
            <a:ext cx="849887" cy="387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4"/>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815831" y="6301394"/>
            <a:ext cx="1400175" cy="314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9611582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5949280"/>
            <a:ext cx="4320480" cy="7787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13062"/>
            <a:ext cx="9144000" cy="12961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0" y="13062"/>
            <a:ext cx="6457409" cy="1323439"/>
          </a:xfrm>
          <a:prstGeom prst="rect">
            <a:avLst/>
          </a:prstGeom>
          <a:noFill/>
        </p:spPr>
        <p:txBody>
          <a:bodyPr wrap="none" rtlCol="0">
            <a:spAutoFit/>
          </a:bodyPr>
          <a:lstStyle/>
          <a:p>
            <a:r>
              <a:rPr lang="en-GB" sz="4000" b="1" dirty="0"/>
              <a:t>Collaboration and Integration</a:t>
            </a:r>
          </a:p>
          <a:p>
            <a:r>
              <a:rPr lang="en-GB" sz="4000" b="1" dirty="0"/>
              <a:t>across public services</a:t>
            </a:r>
          </a:p>
        </p:txBody>
      </p:sp>
      <p:sp>
        <p:nvSpPr>
          <p:cNvPr id="5" name="TextBox 4"/>
          <p:cNvSpPr txBox="1"/>
          <p:nvPr/>
        </p:nvSpPr>
        <p:spPr>
          <a:xfrm>
            <a:off x="395536" y="1689770"/>
            <a:ext cx="8208912" cy="5570756"/>
          </a:xfrm>
          <a:prstGeom prst="rect">
            <a:avLst/>
          </a:prstGeom>
          <a:noFill/>
        </p:spPr>
        <p:txBody>
          <a:bodyPr wrap="square" rtlCol="0">
            <a:spAutoFit/>
          </a:bodyPr>
          <a:lstStyle/>
          <a:p>
            <a:pPr algn="ctr"/>
            <a:r>
              <a:rPr lang="en-GB" sz="2800" dirty="0" smtClean="0"/>
              <a:t>Today I would like to …..</a:t>
            </a:r>
          </a:p>
          <a:p>
            <a:endParaRPr lang="en-GB" sz="3200" dirty="0"/>
          </a:p>
          <a:p>
            <a:pPr marL="457200" indent="-457200">
              <a:buFont typeface="Arial" panose="020B0604020202020204" pitchFamily="34" charset="0"/>
              <a:buChar char="•"/>
            </a:pPr>
            <a:r>
              <a:rPr lang="en-GB" sz="2800" dirty="0" smtClean="0"/>
              <a:t>Share some findings with you.</a:t>
            </a:r>
          </a:p>
          <a:p>
            <a:endParaRPr lang="en-GB" sz="2800" dirty="0"/>
          </a:p>
          <a:p>
            <a:pPr marL="457200" indent="-457200">
              <a:buFont typeface="Arial" panose="020B0604020202020204" pitchFamily="34" charset="0"/>
              <a:buChar char="•"/>
            </a:pPr>
            <a:r>
              <a:rPr lang="en-GB" sz="2800" dirty="0" smtClean="0"/>
              <a:t>Find out a little about you and your views.</a:t>
            </a:r>
          </a:p>
          <a:p>
            <a:endParaRPr lang="en-GB" sz="2800" dirty="0"/>
          </a:p>
          <a:p>
            <a:pPr marL="457200" indent="-457200">
              <a:buFont typeface="Arial" panose="020B0604020202020204" pitchFamily="34" charset="0"/>
              <a:buChar char="•"/>
            </a:pPr>
            <a:r>
              <a:rPr lang="en-GB" sz="2800" dirty="0" smtClean="0"/>
              <a:t>Set the scene for later speakers and hopefully give you some food for thought !</a:t>
            </a:r>
          </a:p>
          <a:p>
            <a:endParaRPr lang="en-GB" sz="3200" dirty="0"/>
          </a:p>
          <a:p>
            <a:endParaRPr lang="en-GB" sz="3200" dirty="0" smtClean="0"/>
          </a:p>
          <a:p>
            <a:endParaRPr lang="en-GB" sz="3200" dirty="0"/>
          </a:p>
          <a:p>
            <a:pPr marL="285750" indent="-285750">
              <a:buFont typeface="Arial" panose="020B0604020202020204" pitchFamily="34" charset="0"/>
              <a:buChar char="•"/>
            </a:pPr>
            <a:endParaRPr lang="en-GB" sz="3200" dirty="0"/>
          </a:p>
        </p:txBody>
      </p:sp>
      <p:pic>
        <p:nvPicPr>
          <p:cNvPr id="7"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126990" y="6237312"/>
            <a:ext cx="909505" cy="3784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250505" y="6228144"/>
            <a:ext cx="849887" cy="387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4"/>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815831" y="6301394"/>
            <a:ext cx="1400175" cy="314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0255864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5949280"/>
            <a:ext cx="4320480" cy="7787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13062"/>
            <a:ext cx="9144000" cy="12961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395536" y="1689770"/>
            <a:ext cx="8208912" cy="6432530"/>
          </a:xfrm>
          <a:prstGeom prst="rect">
            <a:avLst/>
          </a:prstGeom>
          <a:noFill/>
        </p:spPr>
        <p:txBody>
          <a:bodyPr wrap="square" rtlCol="0">
            <a:spAutoFit/>
          </a:bodyPr>
          <a:lstStyle/>
          <a:p>
            <a:r>
              <a:rPr lang="en-GB" sz="2800" dirty="0" smtClean="0">
                <a:solidFill>
                  <a:srgbClr val="00B050"/>
                </a:solidFill>
              </a:rPr>
              <a:t>Over 50% </a:t>
            </a:r>
            <a:r>
              <a:rPr lang="en-GB" sz="2800" dirty="0" smtClean="0"/>
              <a:t>say that collaborations are </a:t>
            </a:r>
            <a:r>
              <a:rPr lang="en-GB" sz="2800" dirty="0" smtClean="0">
                <a:solidFill>
                  <a:srgbClr val="00B050"/>
                </a:solidFill>
              </a:rPr>
              <a:t>GOOD</a:t>
            </a:r>
            <a:r>
              <a:rPr lang="en-GB" sz="2800" dirty="0" smtClean="0">
                <a:solidFill>
                  <a:srgbClr val="FF0000"/>
                </a:solidFill>
              </a:rPr>
              <a:t> </a:t>
            </a:r>
            <a:r>
              <a:rPr lang="en-GB" sz="2800" dirty="0" smtClean="0"/>
              <a:t>in the following areas :</a:t>
            </a:r>
            <a:r>
              <a:rPr lang="en-GB" sz="3200" dirty="0" smtClean="0"/>
              <a:t> </a:t>
            </a:r>
            <a:endParaRPr lang="en-GB" sz="3200" dirty="0"/>
          </a:p>
          <a:p>
            <a:endParaRPr lang="en-GB" sz="3200" dirty="0" smtClean="0"/>
          </a:p>
          <a:p>
            <a:pPr algn="ctr"/>
            <a:r>
              <a:rPr lang="en-GB" sz="3200" dirty="0" smtClean="0">
                <a:solidFill>
                  <a:srgbClr val="00B050"/>
                </a:solidFill>
              </a:rPr>
              <a:t>EXPLAINING WHAT’S IMPORTANT </a:t>
            </a:r>
          </a:p>
          <a:p>
            <a:pPr algn="ctr"/>
            <a:r>
              <a:rPr lang="en-GB" sz="3200" dirty="0" smtClean="0">
                <a:solidFill>
                  <a:srgbClr val="00B050"/>
                </a:solidFill>
              </a:rPr>
              <a:t>CREATING A COMMON PURPOSE</a:t>
            </a:r>
          </a:p>
          <a:p>
            <a:pPr algn="ctr"/>
            <a:r>
              <a:rPr lang="en-GB" sz="3200" dirty="0" smtClean="0">
                <a:solidFill>
                  <a:srgbClr val="00B050"/>
                </a:solidFill>
              </a:rPr>
              <a:t>AGREEING LEADERSHIP</a:t>
            </a:r>
          </a:p>
          <a:p>
            <a:pPr algn="ctr"/>
            <a:r>
              <a:rPr lang="en-GB" sz="3200" dirty="0" smtClean="0">
                <a:solidFill>
                  <a:srgbClr val="00B050"/>
                </a:solidFill>
              </a:rPr>
              <a:t>SPENDING TIME ON RELATIONSHIPS</a:t>
            </a:r>
          </a:p>
          <a:p>
            <a:pPr algn="ctr"/>
            <a:r>
              <a:rPr lang="en-GB" sz="3200" dirty="0" smtClean="0">
                <a:solidFill>
                  <a:srgbClr val="00B050"/>
                </a:solidFill>
              </a:rPr>
              <a:t>INVOLVING THE SERVICE USER IN DECISIONS</a:t>
            </a:r>
            <a:endParaRPr lang="en-GB" sz="3200" dirty="0">
              <a:solidFill>
                <a:srgbClr val="00B050"/>
              </a:solidFill>
            </a:endParaRPr>
          </a:p>
          <a:p>
            <a:endParaRPr lang="en-GB" sz="3200" dirty="0"/>
          </a:p>
          <a:p>
            <a:endParaRPr lang="en-GB" sz="3200" dirty="0"/>
          </a:p>
          <a:p>
            <a:endParaRPr lang="en-GB" sz="3200" dirty="0"/>
          </a:p>
          <a:p>
            <a:endParaRPr lang="en-GB" sz="3200" dirty="0"/>
          </a:p>
          <a:p>
            <a:endParaRPr lang="en-GB" sz="3200" dirty="0"/>
          </a:p>
        </p:txBody>
      </p:sp>
      <p:sp>
        <p:nvSpPr>
          <p:cNvPr id="7" name="TextBox 6"/>
          <p:cNvSpPr txBox="1"/>
          <p:nvPr/>
        </p:nvSpPr>
        <p:spPr>
          <a:xfrm>
            <a:off x="0" y="13062"/>
            <a:ext cx="6457409" cy="1323439"/>
          </a:xfrm>
          <a:prstGeom prst="rect">
            <a:avLst/>
          </a:prstGeom>
          <a:noFill/>
        </p:spPr>
        <p:txBody>
          <a:bodyPr wrap="none" rtlCol="0">
            <a:spAutoFit/>
          </a:bodyPr>
          <a:lstStyle/>
          <a:p>
            <a:r>
              <a:rPr lang="en-GB" sz="4000" b="1" dirty="0"/>
              <a:t>Collaboration and Integration</a:t>
            </a:r>
          </a:p>
          <a:p>
            <a:r>
              <a:rPr lang="en-GB" sz="4000" b="1" dirty="0"/>
              <a:t>across public services</a:t>
            </a:r>
          </a:p>
        </p:txBody>
      </p:sp>
      <p:pic>
        <p:nvPicPr>
          <p:cNvPr id="9"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126990" y="6237312"/>
            <a:ext cx="909505" cy="3784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250505" y="6228144"/>
            <a:ext cx="849887" cy="387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4"/>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815831" y="6301394"/>
            <a:ext cx="1400175" cy="314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5224044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5949280"/>
            <a:ext cx="4320480" cy="7787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13062"/>
            <a:ext cx="9144000" cy="12961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395536" y="1689770"/>
            <a:ext cx="8208912" cy="5262979"/>
          </a:xfrm>
          <a:prstGeom prst="rect">
            <a:avLst/>
          </a:prstGeom>
          <a:noFill/>
        </p:spPr>
        <p:txBody>
          <a:bodyPr wrap="square" rtlCol="0">
            <a:spAutoFit/>
          </a:bodyPr>
          <a:lstStyle/>
          <a:p>
            <a:pPr algn="ctr"/>
            <a:r>
              <a:rPr lang="en-GB" sz="4800" dirty="0" smtClean="0"/>
              <a:t>Next,</a:t>
            </a:r>
          </a:p>
          <a:p>
            <a:pPr algn="ctr"/>
            <a:r>
              <a:rPr lang="en-GB" sz="4800" dirty="0" smtClean="0"/>
              <a:t>Are collaborations generally considered successful?</a:t>
            </a:r>
          </a:p>
          <a:p>
            <a:endParaRPr lang="en-GB" sz="3200" dirty="0"/>
          </a:p>
          <a:p>
            <a:endParaRPr lang="en-GB" sz="3200" dirty="0" smtClean="0"/>
          </a:p>
          <a:p>
            <a:endParaRPr lang="en-GB" sz="3200" dirty="0"/>
          </a:p>
          <a:p>
            <a:endParaRPr lang="en-GB" sz="3200" dirty="0" smtClean="0"/>
          </a:p>
          <a:p>
            <a:endParaRPr lang="en-GB" sz="3200" dirty="0"/>
          </a:p>
          <a:p>
            <a:pPr marL="285750" indent="-285750">
              <a:buFont typeface="Arial" panose="020B0604020202020204" pitchFamily="34" charset="0"/>
              <a:buChar char="•"/>
            </a:pPr>
            <a:endParaRPr lang="en-GB" sz="3200" dirty="0"/>
          </a:p>
        </p:txBody>
      </p:sp>
      <p:sp>
        <p:nvSpPr>
          <p:cNvPr id="7" name="TextBox 6"/>
          <p:cNvSpPr txBox="1"/>
          <p:nvPr/>
        </p:nvSpPr>
        <p:spPr>
          <a:xfrm>
            <a:off x="0" y="13062"/>
            <a:ext cx="6457409" cy="1323439"/>
          </a:xfrm>
          <a:prstGeom prst="rect">
            <a:avLst/>
          </a:prstGeom>
          <a:noFill/>
        </p:spPr>
        <p:txBody>
          <a:bodyPr wrap="none" rtlCol="0">
            <a:spAutoFit/>
          </a:bodyPr>
          <a:lstStyle/>
          <a:p>
            <a:r>
              <a:rPr lang="en-GB" sz="4000" b="1" dirty="0"/>
              <a:t>Collaboration and Integration</a:t>
            </a:r>
          </a:p>
          <a:p>
            <a:r>
              <a:rPr lang="en-GB" sz="4000" b="1" dirty="0"/>
              <a:t>across public services</a:t>
            </a:r>
          </a:p>
        </p:txBody>
      </p:sp>
      <p:pic>
        <p:nvPicPr>
          <p:cNvPr id="9"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126990" y="6237312"/>
            <a:ext cx="909505" cy="3784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250505" y="6228144"/>
            <a:ext cx="849887" cy="387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4"/>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815831" y="6301394"/>
            <a:ext cx="1400175" cy="314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6793923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5949280"/>
            <a:ext cx="4320480" cy="7787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13062"/>
            <a:ext cx="9144000" cy="12961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395536" y="1689770"/>
            <a:ext cx="8208912" cy="3970318"/>
          </a:xfrm>
          <a:prstGeom prst="rect">
            <a:avLst/>
          </a:prstGeom>
          <a:noFill/>
        </p:spPr>
        <p:txBody>
          <a:bodyPr wrap="square" rtlCol="0">
            <a:spAutoFit/>
          </a:bodyPr>
          <a:lstStyle/>
          <a:p>
            <a:pPr algn="ctr"/>
            <a:r>
              <a:rPr lang="en-GB" sz="2000" dirty="0" smtClean="0"/>
              <a:t>Table:</a:t>
            </a:r>
          </a:p>
          <a:p>
            <a:pPr algn="ctr"/>
            <a:r>
              <a:rPr lang="en-GB" sz="2000" dirty="0" smtClean="0"/>
              <a:t>Have collaborations involved in generally been successful or unsuccessful? </a:t>
            </a:r>
          </a:p>
          <a:p>
            <a:pPr algn="ctr"/>
            <a:r>
              <a:rPr lang="en-GB" sz="2000" dirty="0" smtClean="0"/>
              <a:t>(All sector views)</a:t>
            </a:r>
          </a:p>
          <a:p>
            <a:endParaRPr lang="en-GB" sz="3200" dirty="0"/>
          </a:p>
          <a:p>
            <a:endParaRPr lang="en-GB" sz="3200" dirty="0" smtClean="0"/>
          </a:p>
          <a:p>
            <a:endParaRPr lang="en-GB" sz="3200" dirty="0"/>
          </a:p>
          <a:p>
            <a:endParaRPr lang="en-GB" sz="3200" dirty="0" smtClean="0"/>
          </a:p>
          <a:p>
            <a:endParaRPr lang="en-GB" sz="3200" dirty="0"/>
          </a:p>
          <a:p>
            <a:pPr marL="285750" indent="-285750">
              <a:buFont typeface="Arial" panose="020B0604020202020204" pitchFamily="34" charset="0"/>
              <a:buChar char="•"/>
            </a:pPr>
            <a:endParaRPr lang="en-GB" sz="3200" dirty="0"/>
          </a:p>
        </p:txBody>
      </p:sp>
      <p:graphicFrame>
        <p:nvGraphicFramePr>
          <p:cNvPr id="2" name="Chart 1"/>
          <p:cNvGraphicFramePr/>
          <p:nvPr>
            <p:extLst>
              <p:ext uri="{D42A27DB-BD31-4B8C-83A1-F6EECF244321}">
                <p14:modId xmlns:p14="http://schemas.microsoft.com/office/powerpoint/2010/main" xmlns="" val="1944201429"/>
              </p:ext>
            </p:extLst>
          </p:nvPr>
        </p:nvGraphicFramePr>
        <p:xfrm>
          <a:off x="251520" y="2780928"/>
          <a:ext cx="8496944" cy="3168352"/>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p:cNvSpPr txBox="1"/>
          <p:nvPr/>
        </p:nvSpPr>
        <p:spPr>
          <a:xfrm>
            <a:off x="0" y="13062"/>
            <a:ext cx="6457409" cy="1323439"/>
          </a:xfrm>
          <a:prstGeom prst="rect">
            <a:avLst/>
          </a:prstGeom>
          <a:noFill/>
        </p:spPr>
        <p:txBody>
          <a:bodyPr wrap="none" rtlCol="0">
            <a:spAutoFit/>
          </a:bodyPr>
          <a:lstStyle/>
          <a:p>
            <a:r>
              <a:rPr lang="en-GB" sz="4000" b="1" dirty="0"/>
              <a:t>Collaboration and Integration</a:t>
            </a:r>
          </a:p>
          <a:p>
            <a:r>
              <a:rPr lang="en-GB" sz="4000" b="1" dirty="0"/>
              <a:t>across public services</a:t>
            </a:r>
          </a:p>
        </p:txBody>
      </p:sp>
      <p:pic>
        <p:nvPicPr>
          <p:cNvPr id="10"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126990" y="6237312"/>
            <a:ext cx="909505" cy="3784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3"/>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250505" y="6228144"/>
            <a:ext cx="849887" cy="387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2" name="Picture 4"/>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815831" y="6301394"/>
            <a:ext cx="1400175" cy="314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739828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5949280"/>
            <a:ext cx="4320480" cy="7787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13062"/>
            <a:ext cx="9144000" cy="12961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395536" y="1689770"/>
            <a:ext cx="8208912" cy="3970318"/>
          </a:xfrm>
          <a:prstGeom prst="rect">
            <a:avLst/>
          </a:prstGeom>
          <a:noFill/>
        </p:spPr>
        <p:txBody>
          <a:bodyPr wrap="square" rtlCol="0">
            <a:spAutoFit/>
          </a:bodyPr>
          <a:lstStyle/>
          <a:p>
            <a:pPr algn="ctr"/>
            <a:r>
              <a:rPr lang="en-GB" sz="2000" dirty="0" smtClean="0"/>
              <a:t>Table:</a:t>
            </a:r>
          </a:p>
          <a:p>
            <a:pPr algn="ctr"/>
            <a:r>
              <a:rPr lang="en-GB" sz="2000" dirty="0" smtClean="0"/>
              <a:t>Have collaborations involved in generally been successful or unsuccessful? </a:t>
            </a:r>
          </a:p>
          <a:p>
            <a:pPr algn="ctr"/>
            <a:r>
              <a:rPr lang="en-GB" sz="2000" dirty="0" smtClean="0"/>
              <a:t>(</a:t>
            </a:r>
            <a:r>
              <a:rPr lang="en-GB" sz="2000" dirty="0"/>
              <a:t>S</a:t>
            </a:r>
            <a:r>
              <a:rPr lang="en-GB" sz="2000" dirty="0" smtClean="0"/>
              <a:t>ector by sector comparisons)</a:t>
            </a:r>
          </a:p>
          <a:p>
            <a:endParaRPr lang="en-GB" sz="3200" dirty="0" smtClean="0"/>
          </a:p>
          <a:p>
            <a:endParaRPr lang="en-GB" sz="3200" dirty="0" smtClean="0"/>
          </a:p>
          <a:p>
            <a:endParaRPr lang="en-GB" sz="3200" dirty="0"/>
          </a:p>
          <a:p>
            <a:endParaRPr lang="en-GB" sz="3200" dirty="0" smtClean="0"/>
          </a:p>
          <a:p>
            <a:endParaRPr lang="en-GB" sz="3200" dirty="0"/>
          </a:p>
          <a:p>
            <a:pPr marL="285750" indent="-285750">
              <a:buFont typeface="Arial" panose="020B0604020202020204" pitchFamily="34" charset="0"/>
              <a:buChar char="•"/>
            </a:pPr>
            <a:endParaRPr lang="en-GB" sz="3200" dirty="0"/>
          </a:p>
        </p:txBody>
      </p:sp>
      <p:sp>
        <p:nvSpPr>
          <p:cNvPr id="2" name="TextBox 1"/>
          <p:cNvSpPr txBox="1"/>
          <p:nvPr/>
        </p:nvSpPr>
        <p:spPr>
          <a:xfrm>
            <a:off x="683569" y="3068960"/>
            <a:ext cx="7704856" cy="3170099"/>
          </a:xfrm>
          <a:prstGeom prst="rect">
            <a:avLst/>
          </a:prstGeom>
          <a:noFill/>
        </p:spPr>
        <p:txBody>
          <a:bodyPr wrap="square" rtlCol="0">
            <a:spAutoFit/>
          </a:bodyPr>
          <a:lstStyle/>
          <a:p>
            <a:r>
              <a:rPr lang="en-GB" sz="1400" dirty="0" smtClean="0"/>
              <a:t>		</a:t>
            </a:r>
            <a:r>
              <a:rPr lang="en-GB" sz="1600" b="1" dirty="0" smtClean="0">
                <a:solidFill>
                  <a:schemeClr val="accent1">
                    <a:lumMod val="75000"/>
                  </a:schemeClr>
                </a:solidFill>
              </a:rPr>
              <a:t>Unsuccessful</a:t>
            </a:r>
            <a:r>
              <a:rPr lang="en-GB" sz="1600" b="1" dirty="0">
                <a:solidFill>
                  <a:schemeClr val="accent1">
                    <a:lumMod val="75000"/>
                  </a:schemeClr>
                </a:solidFill>
              </a:rPr>
              <a:t>                   </a:t>
            </a:r>
            <a:r>
              <a:rPr lang="en-GB" sz="1600" b="1" dirty="0" smtClean="0">
                <a:solidFill>
                  <a:schemeClr val="accent1">
                    <a:lumMod val="75000"/>
                  </a:schemeClr>
                </a:solidFill>
              </a:rPr>
              <a:t>                   </a:t>
            </a:r>
            <a:r>
              <a:rPr lang="en-GB" sz="1600" b="1" dirty="0">
                <a:solidFill>
                  <a:schemeClr val="accent1">
                    <a:lumMod val="75000"/>
                  </a:schemeClr>
                </a:solidFill>
              </a:rPr>
              <a:t>Successful</a:t>
            </a:r>
          </a:p>
          <a:p>
            <a:r>
              <a:rPr lang="en-GB" sz="1400" dirty="0"/>
              <a:t> </a:t>
            </a:r>
          </a:p>
          <a:p>
            <a:r>
              <a:rPr lang="en-GB" sz="1400" dirty="0"/>
              <a:t>                                                         (4%)  --    </a:t>
            </a:r>
            <a:r>
              <a:rPr lang="en-GB" sz="1400" dirty="0" smtClean="0"/>
              <a:t> HEALTHCARE</a:t>
            </a:r>
            <a:r>
              <a:rPr lang="en-GB" sz="1400" dirty="0"/>
              <a:t>     --------------------------------------     (</a:t>
            </a:r>
            <a:r>
              <a:rPr lang="en-GB" sz="1400" dirty="0" smtClean="0"/>
              <a:t>72%)</a:t>
            </a:r>
            <a:endParaRPr lang="en-GB" sz="1400" dirty="0"/>
          </a:p>
          <a:p>
            <a:r>
              <a:rPr lang="en-GB" sz="1400" dirty="0"/>
              <a:t> </a:t>
            </a:r>
          </a:p>
          <a:p>
            <a:r>
              <a:rPr lang="en-GB" sz="1400" dirty="0"/>
              <a:t>                                      </a:t>
            </a:r>
            <a:r>
              <a:rPr lang="en-GB" sz="1400" dirty="0" smtClean="0"/>
              <a:t>(22%)    </a:t>
            </a:r>
            <a:r>
              <a:rPr lang="en-GB" sz="1400" dirty="0"/>
              <a:t>   -----------    ADULT SOCIAL   ------------------------------------   (66%)</a:t>
            </a:r>
          </a:p>
          <a:p>
            <a:r>
              <a:rPr lang="en-GB" sz="1400" dirty="0"/>
              <a:t>                                                                              SERVICES</a:t>
            </a:r>
          </a:p>
          <a:p>
            <a:r>
              <a:rPr lang="en-GB" sz="1400" dirty="0"/>
              <a:t> </a:t>
            </a:r>
          </a:p>
          <a:p>
            <a:r>
              <a:rPr lang="en-GB" sz="1400" dirty="0"/>
              <a:t>                                               (13%)    -------     LOCAL GOVT    </a:t>
            </a:r>
            <a:r>
              <a:rPr lang="en-GB" sz="1400" dirty="0" smtClean="0"/>
              <a:t>-----------------------------  (</a:t>
            </a:r>
            <a:r>
              <a:rPr lang="en-GB" sz="1400" dirty="0"/>
              <a:t>60%) </a:t>
            </a:r>
          </a:p>
          <a:p>
            <a:r>
              <a:rPr lang="en-GB" sz="1400" dirty="0"/>
              <a:t> </a:t>
            </a:r>
          </a:p>
          <a:p>
            <a:r>
              <a:rPr lang="en-GB" sz="1400" dirty="0"/>
              <a:t>                                               (14%)    </a:t>
            </a:r>
            <a:r>
              <a:rPr lang="en-GB" sz="1400" dirty="0" smtClean="0"/>
              <a:t>   ----</a:t>
            </a:r>
            <a:r>
              <a:rPr lang="en-GB" sz="1400" dirty="0"/>
              <a:t>      CHILDREN’S     -----------------------------  (57%)</a:t>
            </a:r>
          </a:p>
          <a:p>
            <a:r>
              <a:rPr lang="en-GB" sz="1400" dirty="0"/>
              <a:t>                                                                             SERVICES</a:t>
            </a:r>
          </a:p>
          <a:p>
            <a:r>
              <a:rPr lang="en-GB" sz="1400" dirty="0"/>
              <a:t> </a:t>
            </a:r>
          </a:p>
          <a:p>
            <a:r>
              <a:rPr lang="en-GB" sz="1400" dirty="0"/>
              <a:t>                                                (7%)       </a:t>
            </a:r>
            <a:r>
              <a:rPr lang="en-GB" sz="1400" dirty="0" smtClean="0"/>
              <a:t>          </a:t>
            </a:r>
            <a:r>
              <a:rPr lang="en-GB" sz="1400" dirty="0"/>
              <a:t>        OTHER         ---------------------------------- (63%)</a:t>
            </a:r>
          </a:p>
          <a:p>
            <a:endParaRPr lang="en-GB" dirty="0"/>
          </a:p>
        </p:txBody>
      </p:sp>
      <p:sp>
        <p:nvSpPr>
          <p:cNvPr id="9" name="TextBox 8"/>
          <p:cNvSpPr txBox="1"/>
          <p:nvPr/>
        </p:nvSpPr>
        <p:spPr>
          <a:xfrm>
            <a:off x="0" y="13062"/>
            <a:ext cx="6457409" cy="1323439"/>
          </a:xfrm>
          <a:prstGeom prst="rect">
            <a:avLst/>
          </a:prstGeom>
          <a:noFill/>
        </p:spPr>
        <p:txBody>
          <a:bodyPr wrap="none" rtlCol="0">
            <a:spAutoFit/>
          </a:bodyPr>
          <a:lstStyle/>
          <a:p>
            <a:r>
              <a:rPr lang="en-GB" sz="4000" b="1" dirty="0"/>
              <a:t>Collaboration and Integration</a:t>
            </a:r>
          </a:p>
          <a:p>
            <a:r>
              <a:rPr lang="en-GB" sz="4000" b="1" dirty="0"/>
              <a:t>across public services</a:t>
            </a:r>
          </a:p>
        </p:txBody>
      </p:sp>
      <p:sp>
        <p:nvSpPr>
          <p:cNvPr id="3" name="Rectangle 2"/>
          <p:cNvSpPr/>
          <p:nvPr/>
        </p:nvSpPr>
        <p:spPr>
          <a:xfrm>
            <a:off x="4860032" y="3573016"/>
            <a:ext cx="201622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4860032" y="4005064"/>
            <a:ext cx="1944216"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4860031" y="4616773"/>
            <a:ext cx="1597377"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4860032" y="5085184"/>
            <a:ext cx="1512168"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4860032" y="5660088"/>
            <a:ext cx="180020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3419872" y="3566916"/>
            <a:ext cx="144016" cy="2221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2915816" y="4005064"/>
            <a:ext cx="648072"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3228704" y="4616773"/>
            <a:ext cx="33814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3275856" y="5085184"/>
            <a:ext cx="33814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3419872" y="5660088"/>
            <a:ext cx="16907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126990" y="6237312"/>
            <a:ext cx="909505" cy="3784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250505" y="6228144"/>
            <a:ext cx="849887" cy="387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1" name="Picture 4"/>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815831" y="6301394"/>
            <a:ext cx="1400175" cy="314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1350482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5949280"/>
            <a:ext cx="4320480" cy="7787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3062"/>
            <a:ext cx="9144000" cy="12961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395536" y="1689770"/>
            <a:ext cx="8208912" cy="5755422"/>
          </a:xfrm>
          <a:prstGeom prst="rect">
            <a:avLst/>
          </a:prstGeom>
          <a:noFill/>
        </p:spPr>
        <p:txBody>
          <a:bodyPr wrap="square" rtlCol="0">
            <a:spAutoFit/>
          </a:bodyPr>
          <a:lstStyle/>
          <a:p>
            <a:pPr algn="ctr"/>
            <a:r>
              <a:rPr lang="en-GB" sz="4800" dirty="0" smtClean="0"/>
              <a:t>Next,</a:t>
            </a:r>
          </a:p>
          <a:p>
            <a:pPr algn="ctr"/>
            <a:r>
              <a:rPr lang="en-GB" sz="4800" dirty="0" smtClean="0"/>
              <a:t>What skills are required for collaboration success?</a:t>
            </a:r>
          </a:p>
          <a:p>
            <a:pPr algn="ctr"/>
            <a:endParaRPr lang="en-GB" sz="2400" dirty="0"/>
          </a:p>
          <a:p>
            <a:pPr algn="ctr"/>
            <a:endParaRPr lang="en-GB" sz="2400" i="1" dirty="0" smtClean="0"/>
          </a:p>
          <a:p>
            <a:endParaRPr lang="en-GB" sz="2400" i="1" dirty="0"/>
          </a:p>
          <a:p>
            <a:endParaRPr lang="en-GB" sz="2400" i="1" dirty="0" smtClean="0"/>
          </a:p>
          <a:p>
            <a:endParaRPr lang="en-GB" sz="3200" dirty="0"/>
          </a:p>
          <a:p>
            <a:endParaRPr lang="en-GB" sz="3200" dirty="0" smtClean="0"/>
          </a:p>
          <a:p>
            <a:endParaRPr lang="en-GB" sz="3200" dirty="0"/>
          </a:p>
          <a:p>
            <a:pPr marL="285750" indent="-285750">
              <a:buFont typeface="Arial" panose="020B0604020202020204" pitchFamily="34" charset="0"/>
              <a:buChar char="•"/>
            </a:pPr>
            <a:endParaRPr lang="en-GB" sz="3200" dirty="0"/>
          </a:p>
        </p:txBody>
      </p:sp>
      <p:sp>
        <p:nvSpPr>
          <p:cNvPr id="7" name="TextBox 6"/>
          <p:cNvSpPr txBox="1"/>
          <p:nvPr/>
        </p:nvSpPr>
        <p:spPr>
          <a:xfrm>
            <a:off x="0" y="13062"/>
            <a:ext cx="6457409" cy="1323439"/>
          </a:xfrm>
          <a:prstGeom prst="rect">
            <a:avLst/>
          </a:prstGeom>
          <a:noFill/>
        </p:spPr>
        <p:txBody>
          <a:bodyPr wrap="none" rtlCol="0">
            <a:spAutoFit/>
          </a:bodyPr>
          <a:lstStyle/>
          <a:p>
            <a:r>
              <a:rPr lang="en-GB" sz="4000" b="1" dirty="0"/>
              <a:t>Collaboration and Integration</a:t>
            </a:r>
          </a:p>
          <a:p>
            <a:r>
              <a:rPr lang="en-GB" sz="4000" b="1" dirty="0"/>
              <a:t>across public services</a:t>
            </a:r>
          </a:p>
        </p:txBody>
      </p:sp>
      <p:pic>
        <p:nvPicPr>
          <p:cNvPr id="9"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126990" y="6237312"/>
            <a:ext cx="909505" cy="3784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250505" y="6228144"/>
            <a:ext cx="849887" cy="387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815831" y="6301394"/>
            <a:ext cx="1400175" cy="314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5612016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5949280"/>
            <a:ext cx="4320480" cy="7787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3062"/>
            <a:ext cx="9144000" cy="12961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395536" y="1689770"/>
            <a:ext cx="8208912" cy="5878532"/>
          </a:xfrm>
          <a:prstGeom prst="rect">
            <a:avLst/>
          </a:prstGeom>
          <a:noFill/>
        </p:spPr>
        <p:txBody>
          <a:bodyPr wrap="square" rtlCol="0">
            <a:spAutoFit/>
          </a:bodyPr>
          <a:lstStyle/>
          <a:p>
            <a:pPr algn="ctr"/>
            <a:r>
              <a:rPr lang="en-GB" sz="2400" dirty="0" smtClean="0"/>
              <a:t>What skills are felt to be required for a</a:t>
            </a:r>
          </a:p>
          <a:p>
            <a:pPr algn="ctr"/>
            <a:r>
              <a:rPr lang="en-GB" sz="2400" dirty="0" smtClean="0"/>
              <a:t>collaboration to be successful?</a:t>
            </a:r>
          </a:p>
          <a:p>
            <a:pPr algn="ctr"/>
            <a:r>
              <a:rPr lang="en-GB" sz="2400" dirty="0" smtClean="0"/>
              <a:t>(sample comments)</a:t>
            </a:r>
          </a:p>
          <a:p>
            <a:endParaRPr lang="en-GB" sz="3200" dirty="0"/>
          </a:p>
          <a:p>
            <a:r>
              <a:rPr lang="en-GB" sz="2400" i="1" dirty="0" smtClean="0"/>
              <a:t>“Focus on the future and not on the history and the culture that can prevent collaboration”</a:t>
            </a:r>
          </a:p>
          <a:p>
            <a:endParaRPr lang="en-GB" sz="2400" i="1" dirty="0"/>
          </a:p>
          <a:p>
            <a:r>
              <a:rPr lang="en-GB" sz="2400" i="1" dirty="0" smtClean="0"/>
              <a:t>“Remove the egos from the picture”</a:t>
            </a:r>
          </a:p>
          <a:p>
            <a:endParaRPr lang="en-GB" sz="2400" i="1" dirty="0"/>
          </a:p>
          <a:p>
            <a:r>
              <a:rPr lang="en-GB" sz="2400" i="1" dirty="0" smtClean="0"/>
              <a:t>“Communication is the key to working collaboratively”</a:t>
            </a:r>
          </a:p>
          <a:p>
            <a:endParaRPr lang="en-GB" sz="3200" dirty="0"/>
          </a:p>
          <a:p>
            <a:endParaRPr lang="en-GB" sz="3200" dirty="0" smtClean="0"/>
          </a:p>
          <a:p>
            <a:endParaRPr lang="en-GB" sz="3200" dirty="0"/>
          </a:p>
          <a:p>
            <a:pPr marL="285750" indent="-285750">
              <a:buFont typeface="Arial" panose="020B0604020202020204" pitchFamily="34" charset="0"/>
              <a:buChar char="•"/>
            </a:pPr>
            <a:endParaRPr lang="en-GB" sz="3200" dirty="0"/>
          </a:p>
        </p:txBody>
      </p:sp>
      <p:sp>
        <p:nvSpPr>
          <p:cNvPr id="7" name="TextBox 6"/>
          <p:cNvSpPr txBox="1"/>
          <p:nvPr/>
        </p:nvSpPr>
        <p:spPr>
          <a:xfrm>
            <a:off x="0" y="13062"/>
            <a:ext cx="6457409" cy="1323439"/>
          </a:xfrm>
          <a:prstGeom prst="rect">
            <a:avLst/>
          </a:prstGeom>
          <a:noFill/>
        </p:spPr>
        <p:txBody>
          <a:bodyPr wrap="none" rtlCol="0">
            <a:spAutoFit/>
          </a:bodyPr>
          <a:lstStyle/>
          <a:p>
            <a:r>
              <a:rPr lang="en-GB" sz="4000" b="1" dirty="0"/>
              <a:t>Collaboration and Integration</a:t>
            </a:r>
          </a:p>
          <a:p>
            <a:r>
              <a:rPr lang="en-GB" sz="4000" b="1" dirty="0"/>
              <a:t>across public services</a:t>
            </a:r>
          </a:p>
        </p:txBody>
      </p:sp>
      <p:pic>
        <p:nvPicPr>
          <p:cNvPr id="9"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126990" y="6237312"/>
            <a:ext cx="909505" cy="3784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250505" y="6228144"/>
            <a:ext cx="849887" cy="387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815831" y="6301394"/>
            <a:ext cx="1400175" cy="314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0920018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5949280"/>
            <a:ext cx="4320480" cy="7787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13062"/>
            <a:ext cx="9144000" cy="12961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395536" y="1689770"/>
            <a:ext cx="8208912" cy="5878532"/>
          </a:xfrm>
          <a:prstGeom prst="rect">
            <a:avLst/>
          </a:prstGeom>
          <a:noFill/>
        </p:spPr>
        <p:txBody>
          <a:bodyPr wrap="square" rtlCol="0">
            <a:spAutoFit/>
          </a:bodyPr>
          <a:lstStyle/>
          <a:p>
            <a:pPr algn="ctr"/>
            <a:r>
              <a:rPr lang="en-GB" sz="2400" dirty="0" smtClean="0"/>
              <a:t>What skills are felt to be required for a</a:t>
            </a:r>
          </a:p>
          <a:p>
            <a:pPr algn="ctr"/>
            <a:r>
              <a:rPr lang="en-GB" sz="2400" dirty="0"/>
              <a:t>c</a:t>
            </a:r>
            <a:r>
              <a:rPr lang="en-GB" sz="2400" dirty="0" smtClean="0"/>
              <a:t>ollaboration to be successful?</a:t>
            </a:r>
          </a:p>
          <a:p>
            <a:pPr algn="ctr"/>
            <a:r>
              <a:rPr lang="en-GB" sz="2400" dirty="0" smtClean="0"/>
              <a:t>(sample comments)</a:t>
            </a:r>
          </a:p>
          <a:p>
            <a:endParaRPr lang="en-GB" sz="3200" dirty="0"/>
          </a:p>
          <a:p>
            <a:r>
              <a:rPr lang="en-GB" sz="2400" i="1" dirty="0" smtClean="0"/>
              <a:t>“Have patience and mutual respect for each other”</a:t>
            </a:r>
          </a:p>
          <a:p>
            <a:endParaRPr lang="en-GB" sz="2400" i="1" dirty="0"/>
          </a:p>
          <a:p>
            <a:r>
              <a:rPr lang="en-GB" sz="2400" i="1" dirty="0" smtClean="0"/>
              <a:t>“Building the initial relationship is the key”</a:t>
            </a:r>
          </a:p>
          <a:p>
            <a:endParaRPr lang="en-GB" sz="2400" i="1" dirty="0"/>
          </a:p>
          <a:p>
            <a:r>
              <a:rPr lang="en-GB" sz="2400" i="1" dirty="0" smtClean="0"/>
              <a:t>“Willingness to listen, learn and understand what matters to the other partners”</a:t>
            </a:r>
          </a:p>
          <a:p>
            <a:endParaRPr lang="en-GB" sz="3200" dirty="0"/>
          </a:p>
          <a:p>
            <a:endParaRPr lang="en-GB" sz="3200" dirty="0" smtClean="0"/>
          </a:p>
          <a:p>
            <a:endParaRPr lang="en-GB" sz="3200" dirty="0"/>
          </a:p>
          <a:p>
            <a:pPr marL="285750" indent="-285750">
              <a:buFont typeface="Arial" panose="020B0604020202020204" pitchFamily="34" charset="0"/>
              <a:buChar char="•"/>
            </a:pPr>
            <a:endParaRPr lang="en-GB" sz="3200" dirty="0"/>
          </a:p>
        </p:txBody>
      </p:sp>
      <p:sp>
        <p:nvSpPr>
          <p:cNvPr id="7" name="TextBox 6"/>
          <p:cNvSpPr txBox="1"/>
          <p:nvPr/>
        </p:nvSpPr>
        <p:spPr>
          <a:xfrm>
            <a:off x="0" y="13062"/>
            <a:ext cx="6457409" cy="1323439"/>
          </a:xfrm>
          <a:prstGeom prst="rect">
            <a:avLst/>
          </a:prstGeom>
          <a:noFill/>
        </p:spPr>
        <p:txBody>
          <a:bodyPr wrap="none" rtlCol="0">
            <a:spAutoFit/>
          </a:bodyPr>
          <a:lstStyle/>
          <a:p>
            <a:r>
              <a:rPr lang="en-GB" sz="4000" b="1" dirty="0"/>
              <a:t>Collaboration and Integration</a:t>
            </a:r>
          </a:p>
          <a:p>
            <a:r>
              <a:rPr lang="en-GB" sz="4000" b="1" dirty="0"/>
              <a:t>across public services</a:t>
            </a:r>
          </a:p>
        </p:txBody>
      </p:sp>
      <p:pic>
        <p:nvPicPr>
          <p:cNvPr id="9"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126990" y="6237312"/>
            <a:ext cx="909505" cy="3784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250505" y="6228144"/>
            <a:ext cx="849887" cy="387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4"/>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815831" y="6301394"/>
            <a:ext cx="1400175" cy="314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5348217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5949280"/>
            <a:ext cx="4320480" cy="7787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3062"/>
            <a:ext cx="9144000" cy="12961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395536" y="1689770"/>
            <a:ext cx="8208912" cy="7232749"/>
          </a:xfrm>
          <a:prstGeom prst="rect">
            <a:avLst/>
          </a:prstGeom>
          <a:noFill/>
        </p:spPr>
        <p:txBody>
          <a:bodyPr wrap="square" rtlCol="0">
            <a:spAutoFit/>
          </a:bodyPr>
          <a:lstStyle/>
          <a:p>
            <a:pPr algn="ctr"/>
            <a:r>
              <a:rPr lang="en-GB" sz="4800" dirty="0" smtClean="0"/>
              <a:t>Next,</a:t>
            </a:r>
          </a:p>
          <a:p>
            <a:pPr algn="ctr"/>
            <a:r>
              <a:rPr lang="en-GB" sz="4800" dirty="0" smtClean="0"/>
              <a:t>What support available for organisations collaborating would be considered useful and welcomed?</a:t>
            </a:r>
          </a:p>
          <a:p>
            <a:pPr algn="ctr"/>
            <a:endParaRPr lang="en-GB" sz="2400" dirty="0"/>
          </a:p>
          <a:p>
            <a:pPr algn="ctr"/>
            <a:endParaRPr lang="en-GB" sz="2400" i="1" dirty="0" smtClean="0"/>
          </a:p>
          <a:p>
            <a:endParaRPr lang="en-GB" sz="2400" i="1" dirty="0"/>
          </a:p>
          <a:p>
            <a:endParaRPr lang="en-GB" sz="2400" i="1" dirty="0" smtClean="0"/>
          </a:p>
          <a:p>
            <a:endParaRPr lang="en-GB" sz="3200" dirty="0"/>
          </a:p>
          <a:p>
            <a:endParaRPr lang="en-GB" sz="3200" dirty="0" smtClean="0"/>
          </a:p>
          <a:p>
            <a:endParaRPr lang="en-GB" sz="3200" dirty="0"/>
          </a:p>
          <a:p>
            <a:pPr marL="285750" indent="-285750">
              <a:buFont typeface="Arial" panose="020B0604020202020204" pitchFamily="34" charset="0"/>
              <a:buChar char="•"/>
            </a:pPr>
            <a:endParaRPr lang="en-GB" sz="3200" dirty="0"/>
          </a:p>
        </p:txBody>
      </p:sp>
      <p:sp>
        <p:nvSpPr>
          <p:cNvPr id="7" name="TextBox 6"/>
          <p:cNvSpPr txBox="1"/>
          <p:nvPr/>
        </p:nvSpPr>
        <p:spPr>
          <a:xfrm>
            <a:off x="0" y="13062"/>
            <a:ext cx="6457409" cy="1323439"/>
          </a:xfrm>
          <a:prstGeom prst="rect">
            <a:avLst/>
          </a:prstGeom>
          <a:noFill/>
        </p:spPr>
        <p:txBody>
          <a:bodyPr wrap="none" rtlCol="0">
            <a:spAutoFit/>
          </a:bodyPr>
          <a:lstStyle/>
          <a:p>
            <a:r>
              <a:rPr lang="en-GB" sz="4000" b="1" dirty="0"/>
              <a:t>Collaboration and Integration</a:t>
            </a:r>
          </a:p>
          <a:p>
            <a:r>
              <a:rPr lang="en-GB" sz="4000" b="1" dirty="0"/>
              <a:t>across public services</a:t>
            </a:r>
          </a:p>
        </p:txBody>
      </p:sp>
      <p:pic>
        <p:nvPicPr>
          <p:cNvPr id="9"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126990" y="6237312"/>
            <a:ext cx="909505" cy="3784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250505" y="6228144"/>
            <a:ext cx="849887" cy="387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815831" y="6301394"/>
            <a:ext cx="1400175" cy="314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103852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5949280"/>
            <a:ext cx="4320480" cy="7787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3062"/>
            <a:ext cx="9144000" cy="12961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395536" y="1689770"/>
            <a:ext cx="8208912" cy="6617196"/>
          </a:xfrm>
          <a:prstGeom prst="rect">
            <a:avLst/>
          </a:prstGeom>
          <a:noFill/>
        </p:spPr>
        <p:txBody>
          <a:bodyPr wrap="square" rtlCol="0">
            <a:spAutoFit/>
          </a:bodyPr>
          <a:lstStyle/>
          <a:p>
            <a:pPr algn="ctr"/>
            <a:r>
              <a:rPr lang="en-GB" sz="2400" dirty="0" smtClean="0"/>
              <a:t>Some say a mediator would be useful</a:t>
            </a:r>
          </a:p>
          <a:p>
            <a:pPr algn="ctr"/>
            <a:r>
              <a:rPr lang="en-GB" sz="2400" dirty="0" smtClean="0"/>
              <a:t>(sample comments)</a:t>
            </a:r>
          </a:p>
          <a:p>
            <a:endParaRPr lang="en-GB" sz="3200" dirty="0"/>
          </a:p>
          <a:p>
            <a:r>
              <a:rPr lang="en-GB" sz="2400" i="1" dirty="0" smtClean="0"/>
              <a:t>“Independent support to help guide partners over obstacles.  Having an independent and impartial person in the middle of partners to help smooth over conflicts and keep the collaboration on track”</a:t>
            </a:r>
          </a:p>
          <a:p>
            <a:endParaRPr lang="en-GB" sz="2400" i="1" dirty="0"/>
          </a:p>
          <a:p>
            <a:r>
              <a:rPr lang="en-GB" sz="2400" i="1" dirty="0" smtClean="0"/>
              <a:t>“Outside mediator with experience in building collaborations across multiple public sectors.”</a:t>
            </a:r>
          </a:p>
          <a:p>
            <a:endParaRPr lang="en-GB" sz="2400" i="1" dirty="0"/>
          </a:p>
          <a:p>
            <a:endParaRPr lang="en-GB" sz="2400" i="1" dirty="0" smtClean="0"/>
          </a:p>
          <a:p>
            <a:endParaRPr lang="en-GB" sz="3200" dirty="0"/>
          </a:p>
          <a:p>
            <a:endParaRPr lang="en-GB" sz="3200" dirty="0" smtClean="0"/>
          </a:p>
          <a:p>
            <a:endParaRPr lang="en-GB" sz="3200" dirty="0"/>
          </a:p>
          <a:p>
            <a:pPr marL="285750" indent="-285750">
              <a:buFont typeface="Arial" panose="020B0604020202020204" pitchFamily="34" charset="0"/>
              <a:buChar char="•"/>
            </a:pPr>
            <a:endParaRPr lang="en-GB" sz="3200" dirty="0"/>
          </a:p>
        </p:txBody>
      </p:sp>
      <p:sp>
        <p:nvSpPr>
          <p:cNvPr id="7" name="TextBox 6"/>
          <p:cNvSpPr txBox="1"/>
          <p:nvPr/>
        </p:nvSpPr>
        <p:spPr>
          <a:xfrm>
            <a:off x="0" y="13062"/>
            <a:ext cx="6457409" cy="1323439"/>
          </a:xfrm>
          <a:prstGeom prst="rect">
            <a:avLst/>
          </a:prstGeom>
          <a:noFill/>
        </p:spPr>
        <p:txBody>
          <a:bodyPr wrap="none" rtlCol="0">
            <a:spAutoFit/>
          </a:bodyPr>
          <a:lstStyle/>
          <a:p>
            <a:r>
              <a:rPr lang="en-GB" sz="4000" b="1" dirty="0"/>
              <a:t>Collaboration and Integration</a:t>
            </a:r>
          </a:p>
          <a:p>
            <a:r>
              <a:rPr lang="en-GB" sz="4000" b="1" dirty="0"/>
              <a:t>across public services</a:t>
            </a:r>
          </a:p>
        </p:txBody>
      </p:sp>
      <p:pic>
        <p:nvPicPr>
          <p:cNvPr id="9"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126990" y="6237312"/>
            <a:ext cx="909505" cy="3784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250505" y="6228144"/>
            <a:ext cx="849887" cy="387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815831" y="6301394"/>
            <a:ext cx="1400175" cy="314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2688023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5949280"/>
            <a:ext cx="4320480" cy="7787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3062"/>
            <a:ext cx="9144000" cy="12961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395536" y="1689770"/>
            <a:ext cx="8208912" cy="6617196"/>
          </a:xfrm>
          <a:prstGeom prst="rect">
            <a:avLst/>
          </a:prstGeom>
          <a:noFill/>
        </p:spPr>
        <p:txBody>
          <a:bodyPr wrap="square" rtlCol="0">
            <a:spAutoFit/>
          </a:bodyPr>
          <a:lstStyle/>
          <a:p>
            <a:pPr algn="ctr"/>
            <a:r>
              <a:rPr lang="en-GB" sz="2400" dirty="0" smtClean="0"/>
              <a:t>For some, it’s about training and learning</a:t>
            </a:r>
          </a:p>
          <a:p>
            <a:pPr algn="ctr"/>
            <a:r>
              <a:rPr lang="en-GB" sz="2400" dirty="0" smtClean="0"/>
              <a:t>(sample comments)</a:t>
            </a:r>
          </a:p>
          <a:p>
            <a:endParaRPr lang="en-GB" sz="3200" dirty="0"/>
          </a:p>
          <a:p>
            <a:r>
              <a:rPr lang="en-GB" sz="2400" i="1" dirty="0" smtClean="0"/>
              <a:t>“Grass roots training in understanding the why’s of collaboration and the principles of effective communication and engagement”</a:t>
            </a:r>
          </a:p>
          <a:p>
            <a:endParaRPr lang="en-GB" sz="2400" i="1" dirty="0"/>
          </a:p>
          <a:p>
            <a:r>
              <a:rPr lang="en-GB" sz="2400" i="1" dirty="0" smtClean="0"/>
              <a:t>“Coherent dataset of examples, with lessons learnt.  A national network of innovators and rolling symposiums”</a:t>
            </a:r>
          </a:p>
          <a:p>
            <a:endParaRPr lang="en-GB" sz="2400" i="1" dirty="0"/>
          </a:p>
          <a:p>
            <a:endParaRPr lang="en-GB" sz="2400" i="1" dirty="0" smtClean="0"/>
          </a:p>
          <a:p>
            <a:endParaRPr lang="en-GB" sz="2400" i="1" dirty="0"/>
          </a:p>
          <a:p>
            <a:endParaRPr lang="en-GB" sz="2400" i="1" dirty="0" smtClean="0"/>
          </a:p>
          <a:p>
            <a:endParaRPr lang="en-GB" sz="3200" dirty="0"/>
          </a:p>
          <a:p>
            <a:endParaRPr lang="en-GB" sz="3200" dirty="0" smtClean="0"/>
          </a:p>
          <a:p>
            <a:endParaRPr lang="en-GB" sz="3200" dirty="0"/>
          </a:p>
          <a:p>
            <a:pPr marL="285750" indent="-285750">
              <a:buFont typeface="Arial" panose="020B0604020202020204" pitchFamily="34" charset="0"/>
              <a:buChar char="•"/>
            </a:pPr>
            <a:endParaRPr lang="en-GB" sz="3200" dirty="0"/>
          </a:p>
        </p:txBody>
      </p:sp>
      <p:sp>
        <p:nvSpPr>
          <p:cNvPr id="7" name="TextBox 6"/>
          <p:cNvSpPr txBox="1"/>
          <p:nvPr/>
        </p:nvSpPr>
        <p:spPr>
          <a:xfrm>
            <a:off x="0" y="13062"/>
            <a:ext cx="6457409" cy="1323439"/>
          </a:xfrm>
          <a:prstGeom prst="rect">
            <a:avLst/>
          </a:prstGeom>
          <a:noFill/>
        </p:spPr>
        <p:txBody>
          <a:bodyPr wrap="none" rtlCol="0">
            <a:spAutoFit/>
          </a:bodyPr>
          <a:lstStyle/>
          <a:p>
            <a:r>
              <a:rPr lang="en-GB" sz="4000" b="1" dirty="0"/>
              <a:t>Collaboration and Integration</a:t>
            </a:r>
          </a:p>
          <a:p>
            <a:r>
              <a:rPr lang="en-GB" sz="4000" b="1" dirty="0"/>
              <a:t>across public services</a:t>
            </a:r>
          </a:p>
        </p:txBody>
      </p:sp>
      <p:pic>
        <p:nvPicPr>
          <p:cNvPr id="9"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126990" y="6237312"/>
            <a:ext cx="909505" cy="3784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250505" y="6228144"/>
            <a:ext cx="849887" cy="387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815831" y="6301394"/>
            <a:ext cx="1400175" cy="314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7586284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5949280"/>
            <a:ext cx="4320480" cy="7787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13062"/>
            <a:ext cx="9144000" cy="12961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395536" y="1689770"/>
            <a:ext cx="8208912" cy="4832092"/>
          </a:xfrm>
          <a:prstGeom prst="rect">
            <a:avLst/>
          </a:prstGeom>
          <a:noFill/>
        </p:spPr>
        <p:txBody>
          <a:bodyPr wrap="square" rtlCol="0">
            <a:spAutoFit/>
          </a:bodyPr>
          <a:lstStyle/>
          <a:p>
            <a:pPr algn="ctr"/>
            <a:endParaRPr lang="en-GB" sz="2400" dirty="0" smtClean="0"/>
          </a:p>
          <a:p>
            <a:pPr algn="ctr"/>
            <a:r>
              <a:rPr lang="en-GB" sz="2400" dirty="0" smtClean="0"/>
              <a:t>Who am I?</a:t>
            </a:r>
          </a:p>
          <a:p>
            <a:pPr algn="ctr"/>
            <a:endParaRPr lang="en-GB" sz="2400" dirty="0"/>
          </a:p>
          <a:p>
            <a:pPr algn="ctr"/>
            <a:r>
              <a:rPr lang="en-GB" sz="2400" dirty="0" smtClean="0"/>
              <a:t>What is People Matters Network?</a:t>
            </a:r>
            <a:endParaRPr lang="en-GB" sz="2400" dirty="0"/>
          </a:p>
          <a:p>
            <a:pPr algn="ctr"/>
            <a:endParaRPr lang="en-GB" sz="2400" dirty="0"/>
          </a:p>
          <a:p>
            <a:pPr algn="ctr"/>
            <a:r>
              <a:rPr lang="en-GB" sz="2400" dirty="0" smtClean="0"/>
              <a:t>What are </a:t>
            </a:r>
            <a:r>
              <a:rPr lang="en-GB" sz="3600" dirty="0" err="1" smtClean="0">
                <a:solidFill>
                  <a:srgbClr val="00B0F0"/>
                </a:solidFill>
              </a:rPr>
              <a:t>TogetherWeCan</a:t>
            </a:r>
            <a:r>
              <a:rPr lang="en-GB" sz="2400" dirty="0" smtClean="0"/>
              <a:t> Communities of Influence?</a:t>
            </a:r>
            <a:endParaRPr lang="en-GB" sz="2400" dirty="0"/>
          </a:p>
          <a:p>
            <a:pPr algn="ctr"/>
            <a:endParaRPr lang="en-GB" sz="2400" i="1" dirty="0" smtClean="0"/>
          </a:p>
          <a:p>
            <a:endParaRPr lang="en-GB" sz="3200" dirty="0"/>
          </a:p>
          <a:p>
            <a:endParaRPr lang="en-GB" sz="3200" dirty="0" smtClean="0"/>
          </a:p>
          <a:p>
            <a:endParaRPr lang="en-GB" sz="3200" dirty="0"/>
          </a:p>
          <a:p>
            <a:pPr marL="285750" indent="-285750">
              <a:buFont typeface="Arial" panose="020B0604020202020204" pitchFamily="34" charset="0"/>
              <a:buChar char="•"/>
            </a:pPr>
            <a:endParaRPr lang="en-GB" sz="3200" dirty="0"/>
          </a:p>
        </p:txBody>
      </p:sp>
      <p:sp>
        <p:nvSpPr>
          <p:cNvPr id="7" name="TextBox 6"/>
          <p:cNvSpPr txBox="1"/>
          <p:nvPr/>
        </p:nvSpPr>
        <p:spPr>
          <a:xfrm>
            <a:off x="0" y="13062"/>
            <a:ext cx="6457409" cy="1323439"/>
          </a:xfrm>
          <a:prstGeom prst="rect">
            <a:avLst/>
          </a:prstGeom>
          <a:noFill/>
        </p:spPr>
        <p:txBody>
          <a:bodyPr wrap="none" rtlCol="0">
            <a:spAutoFit/>
          </a:bodyPr>
          <a:lstStyle/>
          <a:p>
            <a:r>
              <a:rPr lang="en-GB" sz="4000" b="1" dirty="0"/>
              <a:t>Collaboration and Integration</a:t>
            </a:r>
          </a:p>
          <a:p>
            <a:r>
              <a:rPr lang="en-GB" sz="4000" b="1" dirty="0"/>
              <a:t>across public services</a:t>
            </a:r>
          </a:p>
        </p:txBody>
      </p:sp>
      <p:pic>
        <p:nvPicPr>
          <p:cNvPr id="9"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126990" y="6237312"/>
            <a:ext cx="909505" cy="3784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250505" y="6228144"/>
            <a:ext cx="849887" cy="387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4"/>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815831" y="6301394"/>
            <a:ext cx="1400175" cy="314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6978876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5949280"/>
            <a:ext cx="4320480" cy="7787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3062"/>
            <a:ext cx="9144000" cy="12961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395536" y="1689770"/>
            <a:ext cx="8208912" cy="6986528"/>
          </a:xfrm>
          <a:prstGeom prst="rect">
            <a:avLst/>
          </a:prstGeom>
          <a:noFill/>
        </p:spPr>
        <p:txBody>
          <a:bodyPr wrap="square" rtlCol="0">
            <a:spAutoFit/>
          </a:bodyPr>
          <a:lstStyle/>
          <a:p>
            <a:pPr algn="ctr"/>
            <a:r>
              <a:rPr lang="en-GB" sz="2400" dirty="0" smtClean="0"/>
              <a:t>And food for thought!</a:t>
            </a:r>
          </a:p>
          <a:p>
            <a:pPr algn="ctr"/>
            <a:r>
              <a:rPr lang="en-GB" sz="2400" dirty="0" smtClean="0"/>
              <a:t>(sample comments)</a:t>
            </a:r>
          </a:p>
          <a:p>
            <a:endParaRPr lang="en-GB" sz="3200" dirty="0"/>
          </a:p>
          <a:p>
            <a:r>
              <a:rPr lang="en-GB" sz="2400" i="1" dirty="0" smtClean="0"/>
              <a:t>“A model MOU”</a:t>
            </a:r>
          </a:p>
          <a:p>
            <a:endParaRPr lang="en-GB" sz="2400" i="1" dirty="0"/>
          </a:p>
          <a:p>
            <a:r>
              <a:rPr lang="en-GB" sz="2400" i="1" dirty="0" smtClean="0"/>
              <a:t>“Collaboration templates”</a:t>
            </a:r>
          </a:p>
          <a:p>
            <a:endParaRPr lang="en-GB" sz="2400" i="1" dirty="0"/>
          </a:p>
          <a:p>
            <a:r>
              <a:rPr lang="en-GB" sz="2400" i="1" dirty="0" smtClean="0"/>
              <a:t>“Network of facilitators with experience and knowledge”</a:t>
            </a:r>
          </a:p>
          <a:p>
            <a:endParaRPr lang="en-GB" sz="2400" i="1" dirty="0"/>
          </a:p>
          <a:p>
            <a:r>
              <a:rPr lang="en-GB" sz="2400" i="1" dirty="0" smtClean="0"/>
              <a:t>“Collaboration and relational leadership through self-development and reflection of self gives people the right skills” </a:t>
            </a:r>
          </a:p>
          <a:p>
            <a:endParaRPr lang="en-GB" sz="2400" i="1" dirty="0"/>
          </a:p>
          <a:p>
            <a:endParaRPr lang="en-GB" sz="2400" i="1" dirty="0" smtClean="0"/>
          </a:p>
          <a:p>
            <a:endParaRPr lang="en-GB" sz="3200" dirty="0"/>
          </a:p>
          <a:p>
            <a:endParaRPr lang="en-GB" sz="3200" dirty="0" smtClean="0"/>
          </a:p>
          <a:p>
            <a:endParaRPr lang="en-GB" sz="3200" dirty="0"/>
          </a:p>
          <a:p>
            <a:pPr marL="285750" indent="-285750">
              <a:buFont typeface="Arial" panose="020B0604020202020204" pitchFamily="34" charset="0"/>
              <a:buChar char="•"/>
            </a:pPr>
            <a:endParaRPr lang="en-GB" sz="3200" dirty="0"/>
          </a:p>
        </p:txBody>
      </p:sp>
      <p:sp>
        <p:nvSpPr>
          <p:cNvPr id="7" name="TextBox 6"/>
          <p:cNvSpPr txBox="1"/>
          <p:nvPr/>
        </p:nvSpPr>
        <p:spPr>
          <a:xfrm>
            <a:off x="0" y="13062"/>
            <a:ext cx="6457409" cy="1323439"/>
          </a:xfrm>
          <a:prstGeom prst="rect">
            <a:avLst/>
          </a:prstGeom>
          <a:noFill/>
        </p:spPr>
        <p:txBody>
          <a:bodyPr wrap="none" rtlCol="0">
            <a:spAutoFit/>
          </a:bodyPr>
          <a:lstStyle/>
          <a:p>
            <a:r>
              <a:rPr lang="en-GB" sz="4000" b="1" dirty="0"/>
              <a:t>Collaboration and Integration</a:t>
            </a:r>
          </a:p>
          <a:p>
            <a:r>
              <a:rPr lang="en-GB" sz="4000" b="1" dirty="0"/>
              <a:t>across public services</a:t>
            </a:r>
          </a:p>
        </p:txBody>
      </p:sp>
      <p:pic>
        <p:nvPicPr>
          <p:cNvPr id="9"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126990" y="6237312"/>
            <a:ext cx="909505" cy="3784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250505" y="6228144"/>
            <a:ext cx="849887" cy="387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815831" y="6301394"/>
            <a:ext cx="1400175" cy="314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7586284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5949280"/>
            <a:ext cx="4320480" cy="7787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3062"/>
            <a:ext cx="9144000" cy="12961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395176" y="1484784"/>
            <a:ext cx="8308006" cy="6617196"/>
          </a:xfrm>
          <a:prstGeom prst="rect">
            <a:avLst/>
          </a:prstGeom>
          <a:noFill/>
        </p:spPr>
        <p:txBody>
          <a:bodyPr wrap="square" rtlCol="0">
            <a:spAutoFit/>
          </a:bodyPr>
          <a:lstStyle/>
          <a:p>
            <a:pPr algn="ctr"/>
            <a:r>
              <a:rPr lang="en-GB" sz="2800" dirty="0" smtClean="0"/>
              <a:t>Looking forward</a:t>
            </a:r>
          </a:p>
          <a:p>
            <a:pPr algn="ctr"/>
            <a:r>
              <a:rPr lang="en-GB" sz="2800" dirty="0" smtClean="0"/>
              <a:t>(sample comment)</a:t>
            </a:r>
          </a:p>
          <a:p>
            <a:endParaRPr lang="en-GB" sz="2400" i="1" dirty="0" smtClean="0"/>
          </a:p>
          <a:p>
            <a:r>
              <a:rPr lang="en-GB" sz="2400" i="1" dirty="0" smtClean="0"/>
              <a:t>“Be supportive to come to the table without overt expectations but with clear focus …… Allowing for conversations, ideas, the partnership and projects to evolve naturally and progressively, rather than being enforced …… Partners need to trust the colleague who’s placed to facilitate and lead …… A broker (aka project/collaboration manager is essential) …. The partners need to understand that the hidden outcomes are often more important than those that are planned ….</a:t>
            </a:r>
          </a:p>
          <a:p>
            <a:endParaRPr lang="en-GB" sz="2400" i="1" dirty="0" smtClean="0"/>
          </a:p>
          <a:p>
            <a:endParaRPr lang="en-GB" sz="3200" dirty="0"/>
          </a:p>
          <a:p>
            <a:endParaRPr lang="en-GB" sz="3200" dirty="0" smtClean="0"/>
          </a:p>
          <a:p>
            <a:endParaRPr lang="en-GB" sz="3200" dirty="0"/>
          </a:p>
          <a:p>
            <a:pPr marL="285750" indent="-285750">
              <a:buFont typeface="Arial" panose="020B0604020202020204" pitchFamily="34" charset="0"/>
              <a:buChar char="•"/>
            </a:pPr>
            <a:endParaRPr lang="en-GB" sz="3200" dirty="0"/>
          </a:p>
        </p:txBody>
      </p:sp>
      <p:sp>
        <p:nvSpPr>
          <p:cNvPr id="7" name="TextBox 6"/>
          <p:cNvSpPr txBox="1"/>
          <p:nvPr/>
        </p:nvSpPr>
        <p:spPr>
          <a:xfrm>
            <a:off x="0" y="13062"/>
            <a:ext cx="6457409" cy="1323439"/>
          </a:xfrm>
          <a:prstGeom prst="rect">
            <a:avLst/>
          </a:prstGeom>
          <a:noFill/>
        </p:spPr>
        <p:txBody>
          <a:bodyPr wrap="none" rtlCol="0">
            <a:spAutoFit/>
          </a:bodyPr>
          <a:lstStyle/>
          <a:p>
            <a:r>
              <a:rPr lang="en-GB" sz="4000" b="1" dirty="0"/>
              <a:t>Collaboration and Integration</a:t>
            </a:r>
          </a:p>
          <a:p>
            <a:r>
              <a:rPr lang="en-GB" sz="4000" b="1" dirty="0"/>
              <a:t>across public services</a:t>
            </a:r>
          </a:p>
        </p:txBody>
      </p:sp>
      <p:pic>
        <p:nvPicPr>
          <p:cNvPr id="9"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126990" y="6237312"/>
            <a:ext cx="909505" cy="3784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250505" y="6228144"/>
            <a:ext cx="849887" cy="387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815831" y="6301394"/>
            <a:ext cx="1400175" cy="314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6571294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5949280"/>
            <a:ext cx="4320480" cy="7787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3062"/>
            <a:ext cx="9144000" cy="12961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395536" y="1689770"/>
            <a:ext cx="8208912" cy="5878532"/>
          </a:xfrm>
          <a:prstGeom prst="rect">
            <a:avLst/>
          </a:prstGeom>
          <a:noFill/>
        </p:spPr>
        <p:txBody>
          <a:bodyPr wrap="square" rtlCol="0">
            <a:spAutoFit/>
          </a:bodyPr>
          <a:lstStyle/>
          <a:p>
            <a:pPr algn="ctr"/>
            <a:r>
              <a:rPr lang="en-GB" sz="2800" dirty="0" smtClean="0"/>
              <a:t>Looking forward</a:t>
            </a:r>
          </a:p>
          <a:p>
            <a:pPr algn="ctr"/>
            <a:r>
              <a:rPr lang="en-GB" sz="2800" dirty="0" smtClean="0"/>
              <a:t>(sample comment cont’d) </a:t>
            </a:r>
          </a:p>
          <a:p>
            <a:endParaRPr lang="en-GB" sz="2400" i="1" dirty="0"/>
          </a:p>
          <a:p>
            <a:r>
              <a:rPr lang="en-GB" sz="2400" i="1" dirty="0" smtClean="0"/>
              <a:t>….. People representing partners in collaborations need to be able to acknowledge power and resource dynamics, be able to  emphasise and actively listen …… People need to feel they can safely challenge process and colleagues …… Including service users/customers in co-design opportunities is increasingly important …… Ultimately, ‘time puts things in their place’, be patient with each other.” </a:t>
            </a:r>
          </a:p>
          <a:p>
            <a:endParaRPr lang="en-GB" sz="3200" dirty="0"/>
          </a:p>
          <a:p>
            <a:endParaRPr lang="en-GB" sz="3200" dirty="0" smtClean="0"/>
          </a:p>
          <a:p>
            <a:endParaRPr lang="en-GB" sz="3200" dirty="0"/>
          </a:p>
          <a:p>
            <a:pPr marL="285750" indent="-285750">
              <a:buFont typeface="Arial" panose="020B0604020202020204" pitchFamily="34" charset="0"/>
              <a:buChar char="•"/>
            </a:pPr>
            <a:endParaRPr lang="en-GB" sz="3200" dirty="0"/>
          </a:p>
        </p:txBody>
      </p:sp>
      <p:sp>
        <p:nvSpPr>
          <p:cNvPr id="7" name="TextBox 6"/>
          <p:cNvSpPr txBox="1"/>
          <p:nvPr/>
        </p:nvSpPr>
        <p:spPr>
          <a:xfrm>
            <a:off x="0" y="13062"/>
            <a:ext cx="6457409" cy="1323439"/>
          </a:xfrm>
          <a:prstGeom prst="rect">
            <a:avLst/>
          </a:prstGeom>
          <a:noFill/>
        </p:spPr>
        <p:txBody>
          <a:bodyPr wrap="none" rtlCol="0">
            <a:spAutoFit/>
          </a:bodyPr>
          <a:lstStyle/>
          <a:p>
            <a:r>
              <a:rPr lang="en-GB" sz="4000" b="1" dirty="0"/>
              <a:t>Collaboration and Integration</a:t>
            </a:r>
          </a:p>
          <a:p>
            <a:r>
              <a:rPr lang="en-GB" sz="4000" b="1" dirty="0"/>
              <a:t>across public services</a:t>
            </a:r>
          </a:p>
        </p:txBody>
      </p:sp>
      <p:pic>
        <p:nvPicPr>
          <p:cNvPr id="9"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126990" y="6237312"/>
            <a:ext cx="909505" cy="3784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250505" y="6228144"/>
            <a:ext cx="849887" cy="387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815831" y="6301394"/>
            <a:ext cx="1400175" cy="314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7395237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5949280"/>
            <a:ext cx="4320480" cy="7787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13062"/>
            <a:ext cx="9144000" cy="12961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395536" y="1689770"/>
            <a:ext cx="8208912" cy="3662541"/>
          </a:xfrm>
          <a:prstGeom prst="rect">
            <a:avLst/>
          </a:prstGeom>
          <a:noFill/>
        </p:spPr>
        <p:txBody>
          <a:bodyPr wrap="square" rtlCol="0">
            <a:spAutoFit/>
          </a:bodyPr>
          <a:lstStyle/>
          <a:p>
            <a:pPr algn="ctr"/>
            <a:r>
              <a:rPr lang="en-GB" sz="2800" dirty="0" smtClean="0"/>
              <a:t>Final word</a:t>
            </a:r>
          </a:p>
          <a:p>
            <a:pPr algn="ctr"/>
            <a:r>
              <a:rPr lang="en-GB" sz="2800" dirty="0" smtClean="0"/>
              <a:t>(sample comment)</a:t>
            </a:r>
          </a:p>
          <a:p>
            <a:endParaRPr lang="en-GB" sz="2400" i="1" dirty="0"/>
          </a:p>
          <a:p>
            <a:r>
              <a:rPr lang="en-GB" sz="2400" i="1" dirty="0" smtClean="0"/>
              <a:t>“We have to reduce the fear of failure that can sometimes exist”</a:t>
            </a:r>
          </a:p>
          <a:p>
            <a:endParaRPr lang="en-GB" sz="3200" dirty="0"/>
          </a:p>
          <a:p>
            <a:endParaRPr lang="en-GB" sz="3200" dirty="0" smtClean="0"/>
          </a:p>
          <a:p>
            <a:endParaRPr lang="en-GB" sz="3200" dirty="0"/>
          </a:p>
          <a:p>
            <a:pPr marL="285750" indent="-285750">
              <a:buFont typeface="Arial" panose="020B0604020202020204" pitchFamily="34" charset="0"/>
              <a:buChar char="•"/>
            </a:pPr>
            <a:endParaRPr lang="en-GB" sz="3200" dirty="0"/>
          </a:p>
        </p:txBody>
      </p:sp>
      <p:sp>
        <p:nvSpPr>
          <p:cNvPr id="7" name="TextBox 6"/>
          <p:cNvSpPr txBox="1"/>
          <p:nvPr/>
        </p:nvSpPr>
        <p:spPr>
          <a:xfrm>
            <a:off x="0" y="13062"/>
            <a:ext cx="6457409" cy="1323439"/>
          </a:xfrm>
          <a:prstGeom prst="rect">
            <a:avLst/>
          </a:prstGeom>
          <a:noFill/>
        </p:spPr>
        <p:txBody>
          <a:bodyPr wrap="none" rtlCol="0">
            <a:spAutoFit/>
          </a:bodyPr>
          <a:lstStyle/>
          <a:p>
            <a:r>
              <a:rPr lang="en-GB" sz="4000" b="1" dirty="0"/>
              <a:t>Collaboration and Integration</a:t>
            </a:r>
          </a:p>
          <a:p>
            <a:r>
              <a:rPr lang="en-GB" sz="4000" b="1" dirty="0"/>
              <a:t>across public services</a:t>
            </a:r>
          </a:p>
        </p:txBody>
      </p:sp>
      <p:pic>
        <p:nvPicPr>
          <p:cNvPr id="9"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126990" y="6237312"/>
            <a:ext cx="909505" cy="3784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250505" y="6228144"/>
            <a:ext cx="849887" cy="387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4"/>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815831" y="6301394"/>
            <a:ext cx="1400175" cy="314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6720679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5949280"/>
            <a:ext cx="4320480" cy="7787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13062"/>
            <a:ext cx="9144000" cy="12961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395536" y="1689770"/>
            <a:ext cx="8208912" cy="4647426"/>
          </a:xfrm>
          <a:prstGeom prst="rect">
            <a:avLst/>
          </a:prstGeom>
          <a:noFill/>
        </p:spPr>
        <p:txBody>
          <a:bodyPr wrap="square" rtlCol="0">
            <a:spAutoFit/>
          </a:bodyPr>
          <a:lstStyle/>
          <a:p>
            <a:pPr algn="ctr"/>
            <a:endParaRPr lang="en-GB" sz="2400" i="1" dirty="0" smtClean="0"/>
          </a:p>
          <a:p>
            <a:pPr algn="ctr"/>
            <a:r>
              <a:rPr lang="en-GB" sz="3200" dirty="0" smtClean="0"/>
              <a:t>Contact</a:t>
            </a:r>
          </a:p>
          <a:p>
            <a:endParaRPr lang="en-GB" sz="3200" dirty="0"/>
          </a:p>
          <a:p>
            <a:pPr algn="ctr"/>
            <a:r>
              <a:rPr lang="en-GB" sz="2800" u="sng" dirty="0">
                <a:hlinkClick r:id="rId5"/>
              </a:rPr>
              <a:t>www.peoplemattersnetwork.com</a:t>
            </a:r>
            <a:endParaRPr lang="en-GB" sz="2800" dirty="0"/>
          </a:p>
          <a:p>
            <a:pPr algn="ctr"/>
            <a:r>
              <a:rPr lang="en-GB" sz="2800" dirty="0"/>
              <a:t>e: </a:t>
            </a:r>
            <a:r>
              <a:rPr lang="en-GB" sz="2800" u="sng" dirty="0">
                <a:hlinkClick r:id="rId6"/>
              </a:rPr>
              <a:t>jonathan.bostock@peoplemattersnetwork.com</a:t>
            </a:r>
            <a:endParaRPr lang="en-GB" sz="2800" dirty="0"/>
          </a:p>
          <a:p>
            <a:pPr algn="ctr"/>
            <a:r>
              <a:rPr lang="en-GB" sz="2800" dirty="0"/>
              <a:t>m</a:t>
            </a:r>
            <a:r>
              <a:rPr lang="en-GB" sz="2800" dirty="0" smtClean="0"/>
              <a:t>: 07432 </a:t>
            </a:r>
            <a:r>
              <a:rPr lang="en-GB" sz="2800" dirty="0"/>
              <a:t>637322</a:t>
            </a:r>
          </a:p>
          <a:p>
            <a:pPr algn="ctr"/>
            <a:r>
              <a:rPr lang="en-GB" sz="2800" dirty="0"/>
              <a:t>t</a:t>
            </a:r>
            <a:r>
              <a:rPr lang="en-GB" sz="2800" dirty="0" smtClean="0"/>
              <a:t>: 0121 </a:t>
            </a:r>
            <a:r>
              <a:rPr lang="en-GB" sz="2800" dirty="0"/>
              <a:t>410 5520</a:t>
            </a:r>
          </a:p>
          <a:p>
            <a:endParaRPr lang="en-GB" sz="3200" dirty="0" smtClean="0"/>
          </a:p>
          <a:p>
            <a:endParaRPr lang="en-GB" sz="3200" dirty="0"/>
          </a:p>
          <a:p>
            <a:pPr marL="285750" indent="-285750">
              <a:buFont typeface="Arial" panose="020B0604020202020204" pitchFamily="34" charset="0"/>
              <a:buChar char="•"/>
            </a:pPr>
            <a:endParaRPr lang="en-GB" sz="3200" dirty="0"/>
          </a:p>
        </p:txBody>
      </p:sp>
      <p:sp>
        <p:nvSpPr>
          <p:cNvPr id="7" name="TextBox 6"/>
          <p:cNvSpPr txBox="1"/>
          <p:nvPr/>
        </p:nvSpPr>
        <p:spPr>
          <a:xfrm>
            <a:off x="0" y="13062"/>
            <a:ext cx="6457409" cy="1323439"/>
          </a:xfrm>
          <a:prstGeom prst="rect">
            <a:avLst/>
          </a:prstGeom>
          <a:noFill/>
        </p:spPr>
        <p:txBody>
          <a:bodyPr wrap="none" rtlCol="0">
            <a:spAutoFit/>
          </a:bodyPr>
          <a:lstStyle/>
          <a:p>
            <a:r>
              <a:rPr lang="en-GB" sz="4000" b="1" dirty="0"/>
              <a:t>Collaboration and Integration</a:t>
            </a:r>
          </a:p>
          <a:p>
            <a:r>
              <a:rPr lang="en-GB" sz="4000" b="1" dirty="0"/>
              <a:t>across public services</a:t>
            </a:r>
          </a:p>
        </p:txBody>
      </p:sp>
      <p:pic>
        <p:nvPicPr>
          <p:cNvPr id="9" name="Picture 5"/>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8126990" y="6237312"/>
            <a:ext cx="909505" cy="3784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3"/>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250505" y="6228144"/>
            <a:ext cx="849887" cy="387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4"/>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5815831" y="6301394"/>
            <a:ext cx="1400175" cy="314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1516891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5949280"/>
            <a:ext cx="4320480" cy="7787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13062"/>
            <a:ext cx="9144000" cy="12961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395536" y="1689770"/>
            <a:ext cx="8208912" cy="5755422"/>
          </a:xfrm>
          <a:prstGeom prst="rect">
            <a:avLst/>
          </a:prstGeom>
          <a:noFill/>
        </p:spPr>
        <p:txBody>
          <a:bodyPr wrap="square" rtlCol="0">
            <a:spAutoFit/>
          </a:bodyPr>
          <a:lstStyle/>
          <a:p>
            <a:pPr algn="ctr"/>
            <a:r>
              <a:rPr lang="en-GB" sz="2400" dirty="0" err="1">
                <a:solidFill>
                  <a:srgbClr val="00B0F0"/>
                </a:solidFill>
              </a:rPr>
              <a:t>TogetherWeCan</a:t>
            </a:r>
            <a:r>
              <a:rPr lang="en-GB" sz="2400" dirty="0" smtClean="0"/>
              <a:t> Communities of Influence …..</a:t>
            </a:r>
          </a:p>
          <a:p>
            <a:pPr algn="ctr"/>
            <a:endParaRPr lang="en-GB" sz="2400" dirty="0" smtClean="0"/>
          </a:p>
          <a:p>
            <a:pPr algn="ctr"/>
            <a:endParaRPr lang="en-GB" sz="2400" dirty="0"/>
          </a:p>
          <a:p>
            <a:pPr algn="ctr"/>
            <a:r>
              <a:rPr lang="en-GB" sz="2400" dirty="0" smtClean="0"/>
              <a:t>GIVE PEOPLE A VOICE</a:t>
            </a:r>
          </a:p>
          <a:p>
            <a:pPr algn="ctr"/>
            <a:r>
              <a:rPr lang="en-GB" sz="2400" dirty="0"/>
              <a:t> </a:t>
            </a:r>
          </a:p>
          <a:p>
            <a:pPr algn="ctr"/>
            <a:r>
              <a:rPr lang="en-GB" sz="2400" dirty="0" smtClean="0"/>
              <a:t>GATHER INSIGHT &amp; BUILD EVIDENCE</a:t>
            </a:r>
            <a:endParaRPr lang="en-GB" sz="2400" dirty="0"/>
          </a:p>
          <a:p>
            <a:pPr algn="ctr"/>
            <a:endParaRPr lang="en-GB" sz="2400" dirty="0"/>
          </a:p>
          <a:p>
            <a:pPr algn="ctr"/>
            <a:r>
              <a:rPr lang="en-GB" sz="2400" dirty="0" smtClean="0"/>
              <a:t>PROVIDE COLLABORATIVE SPACE FOR PEOPLE TO INFLUENCE</a:t>
            </a:r>
          </a:p>
          <a:p>
            <a:pPr algn="ctr"/>
            <a:r>
              <a:rPr lang="en-GB" sz="2400" dirty="0" smtClean="0"/>
              <a:t>PUBLIC SERVICES AND MAKE A DIFFERENCE</a:t>
            </a:r>
            <a:endParaRPr lang="en-GB" sz="2400" dirty="0"/>
          </a:p>
          <a:p>
            <a:pPr algn="ctr"/>
            <a:endParaRPr lang="en-GB" sz="2400" i="1" dirty="0" smtClean="0"/>
          </a:p>
          <a:p>
            <a:endParaRPr lang="en-GB" sz="3200" dirty="0"/>
          </a:p>
          <a:p>
            <a:endParaRPr lang="en-GB" sz="3200" dirty="0" smtClean="0"/>
          </a:p>
          <a:p>
            <a:endParaRPr lang="en-GB" sz="3200" dirty="0"/>
          </a:p>
          <a:p>
            <a:pPr marL="285750" indent="-285750">
              <a:buFont typeface="Arial" panose="020B0604020202020204" pitchFamily="34" charset="0"/>
              <a:buChar char="•"/>
            </a:pPr>
            <a:endParaRPr lang="en-GB" sz="3200" dirty="0"/>
          </a:p>
        </p:txBody>
      </p:sp>
      <p:sp>
        <p:nvSpPr>
          <p:cNvPr id="7" name="TextBox 6"/>
          <p:cNvSpPr txBox="1"/>
          <p:nvPr/>
        </p:nvSpPr>
        <p:spPr>
          <a:xfrm>
            <a:off x="0" y="13062"/>
            <a:ext cx="6457409" cy="1323439"/>
          </a:xfrm>
          <a:prstGeom prst="rect">
            <a:avLst/>
          </a:prstGeom>
          <a:noFill/>
        </p:spPr>
        <p:txBody>
          <a:bodyPr wrap="none" rtlCol="0">
            <a:spAutoFit/>
          </a:bodyPr>
          <a:lstStyle/>
          <a:p>
            <a:r>
              <a:rPr lang="en-GB" sz="4000" b="1" dirty="0"/>
              <a:t>Collaboration and Integration</a:t>
            </a:r>
          </a:p>
          <a:p>
            <a:r>
              <a:rPr lang="en-GB" sz="4000" b="1" dirty="0"/>
              <a:t>across public services</a:t>
            </a:r>
          </a:p>
        </p:txBody>
      </p:sp>
      <p:pic>
        <p:nvPicPr>
          <p:cNvPr id="9"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126990" y="6237312"/>
            <a:ext cx="909505" cy="3784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250505" y="6228144"/>
            <a:ext cx="849887" cy="387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4"/>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815831" y="6301394"/>
            <a:ext cx="1400175" cy="314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282400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5949280"/>
            <a:ext cx="4320480" cy="7787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13062"/>
            <a:ext cx="9144000" cy="12961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467544" y="1484784"/>
            <a:ext cx="8208912" cy="4647426"/>
          </a:xfrm>
          <a:prstGeom prst="rect">
            <a:avLst/>
          </a:prstGeom>
          <a:noFill/>
        </p:spPr>
        <p:txBody>
          <a:bodyPr wrap="square" rtlCol="0">
            <a:spAutoFit/>
          </a:bodyPr>
          <a:lstStyle/>
          <a:p>
            <a:pPr algn="ctr"/>
            <a:r>
              <a:rPr lang="en-GB" sz="2400" dirty="0" err="1">
                <a:solidFill>
                  <a:srgbClr val="00B0F0"/>
                </a:solidFill>
              </a:rPr>
              <a:t>TogetherWeCan</a:t>
            </a:r>
            <a:r>
              <a:rPr lang="en-GB" sz="2400" dirty="0" smtClean="0"/>
              <a:t> Communities cut across many service areas</a:t>
            </a:r>
            <a:endParaRPr lang="en-GB" sz="2400" dirty="0"/>
          </a:p>
          <a:p>
            <a:pPr algn="ctr"/>
            <a:r>
              <a:rPr lang="en-GB" sz="2400" dirty="0" err="1">
                <a:solidFill>
                  <a:srgbClr val="00B0F0"/>
                </a:solidFill>
              </a:rPr>
              <a:t>TogetherWeCan</a:t>
            </a:r>
            <a:r>
              <a:rPr lang="en-GB" sz="2400" dirty="0"/>
              <a:t> Communities </a:t>
            </a:r>
            <a:r>
              <a:rPr lang="en-GB" sz="2400" dirty="0" smtClean="0"/>
              <a:t>cut across boundaries</a:t>
            </a:r>
            <a:endParaRPr lang="en-GB" sz="2400" dirty="0"/>
          </a:p>
          <a:p>
            <a:pPr algn="ctr"/>
            <a:endParaRPr lang="en-GB" sz="2400" i="1" dirty="0" smtClean="0"/>
          </a:p>
          <a:p>
            <a:endParaRPr lang="en-GB" sz="3200" dirty="0" smtClean="0"/>
          </a:p>
          <a:p>
            <a:endParaRPr lang="en-GB" sz="3200" dirty="0"/>
          </a:p>
          <a:p>
            <a:endParaRPr lang="en-GB" sz="3200" dirty="0" smtClean="0"/>
          </a:p>
          <a:p>
            <a:endParaRPr lang="en-GB" sz="3200" dirty="0"/>
          </a:p>
          <a:p>
            <a:endParaRPr lang="en-GB" sz="3200" dirty="0" smtClean="0"/>
          </a:p>
          <a:p>
            <a:endParaRPr lang="en-GB" sz="3200" dirty="0"/>
          </a:p>
          <a:p>
            <a:pPr marL="285750" indent="-285750">
              <a:buFont typeface="Arial" panose="020B0604020202020204" pitchFamily="34" charset="0"/>
              <a:buChar char="•"/>
            </a:pPr>
            <a:endParaRPr lang="en-GB" sz="3200" dirty="0"/>
          </a:p>
        </p:txBody>
      </p:sp>
      <p:pic>
        <p:nvPicPr>
          <p:cNvPr id="1026" name="Picture 2"/>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4020" t="22571" r="36487" b="19623"/>
          <a:stretch/>
        </p:blipFill>
        <p:spPr bwMode="auto">
          <a:xfrm>
            <a:off x="3438438" y="3136958"/>
            <a:ext cx="2429706" cy="213799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 name="Picture 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322713" y="2596552"/>
            <a:ext cx="1717013" cy="682287"/>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278813" y="5157833"/>
            <a:ext cx="1754261" cy="697089"/>
          </a:xfrm>
          <a:prstGeom prst="rect">
            <a:avLst/>
          </a:prstGeom>
        </p:spPr>
      </p:pic>
      <p:pic>
        <p:nvPicPr>
          <p:cNvPr id="6" name="Picture 5"/>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522734" y="3887530"/>
            <a:ext cx="1878766" cy="746563"/>
          </a:xfrm>
          <a:prstGeom prst="rect">
            <a:avLst/>
          </a:prstGeom>
        </p:spPr>
      </p:pic>
      <p:pic>
        <p:nvPicPr>
          <p:cNvPr id="7" name="Picture 6"/>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6317287" y="5188302"/>
            <a:ext cx="1785113" cy="709348"/>
          </a:xfrm>
          <a:prstGeom prst="rect">
            <a:avLst/>
          </a:prstGeom>
        </p:spPr>
      </p:pic>
      <p:pic>
        <p:nvPicPr>
          <p:cNvPr id="9" name="Picture 8"/>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6273740" y="2565716"/>
            <a:ext cx="1872208" cy="743957"/>
          </a:xfrm>
          <a:prstGeom prst="rect">
            <a:avLst/>
          </a:prstGeom>
        </p:spPr>
      </p:pic>
      <p:pic>
        <p:nvPicPr>
          <p:cNvPr id="10" name="Picture 9"/>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7020272" y="3887530"/>
            <a:ext cx="1852314" cy="736052"/>
          </a:xfrm>
          <a:prstGeom prst="rect">
            <a:avLst/>
          </a:prstGeom>
        </p:spPr>
      </p:pic>
      <p:cxnSp>
        <p:nvCxnSpPr>
          <p:cNvPr id="14" name="Straight Connector 13"/>
          <p:cNvCxnSpPr>
            <a:stCxn id="2" idx="3"/>
          </p:cNvCxnSpPr>
          <p:nvPr/>
        </p:nvCxnSpPr>
        <p:spPr>
          <a:xfrm>
            <a:off x="3039726" y="2937696"/>
            <a:ext cx="398712" cy="1992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9" idx="1"/>
          </p:cNvCxnSpPr>
          <p:nvPr/>
        </p:nvCxnSpPr>
        <p:spPr>
          <a:xfrm flipH="1">
            <a:off x="5868144" y="2937695"/>
            <a:ext cx="405596" cy="1992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401500" y="4255556"/>
            <a:ext cx="1036938" cy="52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0" idx="1"/>
          </p:cNvCxnSpPr>
          <p:nvPr/>
        </p:nvCxnSpPr>
        <p:spPr>
          <a:xfrm flipH="1">
            <a:off x="5868144" y="4255556"/>
            <a:ext cx="1152128" cy="52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7" idx="1"/>
          </p:cNvCxnSpPr>
          <p:nvPr/>
        </p:nvCxnSpPr>
        <p:spPr>
          <a:xfrm flipH="1" flipV="1">
            <a:off x="5820318" y="5210965"/>
            <a:ext cx="496969" cy="332011"/>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2991153" y="5274951"/>
            <a:ext cx="447285" cy="271030"/>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0" y="13062"/>
            <a:ext cx="6457409" cy="1323439"/>
          </a:xfrm>
          <a:prstGeom prst="rect">
            <a:avLst/>
          </a:prstGeom>
          <a:noFill/>
        </p:spPr>
        <p:txBody>
          <a:bodyPr wrap="none" rtlCol="0">
            <a:spAutoFit/>
          </a:bodyPr>
          <a:lstStyle/>
          <a:p>
            <a:r>
              <a:rPr lang="en-GB" sz="4000" b="1" dirty="0"/>
              <a:t>Collaboration and Integration</a:t>
            </a:r>
          </a:p>
          <a:p>
            <a:r>
              <a:rPr lang="en-GB" sz="4000" b="1" dirty="0"/>
              <a:t>across public services</a:t>
            </a:r>
          </a:p>
        </p:txBody>
      </p:sp>
      <p:pic>
        <p:nvPicPr>
          <p:cNvPr id="21" name="Picture 5"/>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8126990" y="6237312"/>
            <a:ext cx="909505" cy="3784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3" name="Picture 3"/>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7250505" y="6228144"/>
            <a:ext cx="849887" cy="387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4" name="Picture 4"/>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5815831" y="6301394"/>
            <a:ext cx="1400175" cy="314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4994876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5949280"/>
            <a:ext cx="4320480" cy="7787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13062"/>
            <a:ext cx="9144000" cy="12961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323528" y="1560566"/>
            <a:ext cx="8568952" cy="4893647"/>
          </a:xfrm>
          <a:prstGeom prst="rect">
            <a:avLst/>
          </a:prstGeom>
          <a:noFill/>
        </p:spPr>
        <p:txBody>
          <a:bodyPr wrap="square" rtlCol="0">
            <a:spAutoFit/>
          </a:bodyPr>
          <a:lstStyle/>
          <a:p>
            <a:pPr algn="ctr"/>
            <a:r>
              <a:rPr lang="en-GB" sz="2400" dirty="0" smtClean="0"/>
              <a:t>Here’s some tools we share with our </a:t>
            </a:r>
            <a:r>
              <a:rPr lang="en-GB" sz="2400" dirty="0" err="1" smtClean="0">
                <a:solidFill>
                  <a:srgbClr val="00B0F0"/>
                </a:solidFill>
              </a:rPr>
              <a:t>TogetherWeCan</a:t>
            </a:r>
            <a:r>
              <a:rPr lang="en-GB" sz="2400" dirty="0" smtClean="0">
                <a:solidFill>
                  <a:srgbClr val="00B0F0"/>
                </a:solidFill>
              </a:rPr>
              <a:t> </a:t>
            </a:r>
            <a:r>
              <a:rPr lang="en-GB" sz="2400" dirty="0" smtClean="0"/>
              <a:t>Communities</a:t>
            </a:r>
            <a:endParaRPr lang="en-GB" sz="2400" dirty="0"/>
          </a:p>
          <a:p>
            <a:pPr algn="ctr"/>
            <a:endParaRPr lang="en-GB" sz="2400" dirty="0"/>
          </a:p>
          <a:p>
            <a:pPr algn="ctr"/>
            <a:endParaRPr lang="en-GB" sz="2400" i="1" dirty="0" smtClean="0"/>
          </a:p>
          <a:p>
            <a:endParaRPr lang="en-GB" sz="3200" dirty="0" smtClean="0"/>
          </a:p>
          <a:p>
            <a:endParaRPr lang="en-GB" sz="3200" dirty="0"/>
          </a:p>
          <a:p>
            <a:r>
              <a:rPr lang="en-GB" sz="2400" dirty="0" smtClean="0"/>
              <a:t>COLLABORATION                                                            ENGAGEMENT</a:t>
            </a:r>
            <a:endParaRPr lang="en-GB" sz="2400" dirty="0"/>
          </a:p>
          <a:p>
            <a:endParaRPr lang="en-GB" sz="2400" dirty="0" smtClean="0"/>
          </a:p>
          <a:p>
            <a:endParaRPr lang="en-GB" sz="3200" dirty="0"/>
          </a:p>
          <a:p>
            <a:endParaRPr lang="en-GB" sz="3200" dirty="0" smtClean="0"/>
          </a:p>
          <a:p>
            <a:endParaRPr lang="en-GB" sz="3200" dirty="0"/>
          </a:p>
          <a:p>
            <a:pPr marL="285750" indent="-285750">
              <a:buFont typeface="Arial" panose="020B0604020202020204" pitchFamily="34" charset="0"/>
              <a:buChar char="•"/>
            </a:pPr>
            <a:endParaRPr lang="en-GB" sz="3200" dirty="0"/>
          </a:p>
        </p:txBody>
      </p:sp>
      <p:pic>
        <p:nvPicPr>
          <p:cNvPr id="2" name="Picture 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918806" y="3284984"/>
            <a:ext cx="1567923" cy="1567923"/>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658560" y="3284984"/>
            <a:ext cx="1567923" cy="1567923"/>
          </a:xfrm>
          <a:prstGeom prst="rect">
            <a:avLst/>
          </a:prstGeom>
        </p:spPr>
      </p:pic>
      <p:sp>
        <p:nvSpPr>
          <p:cNvPr id="6" name="Rectangle 5"/>
          <p:cNvSpPr/>
          <p:nvPr/>
        </p:nvSpPr>
        <p:spPr>
          <a:xfrm>
            <a:off x="2658560" y="2492896"/>
            <a:ext cx="3828169"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Service User</a:t>
            </a:r>
            <a:endParaRPr lang="en-GB" dirty="0"/>
          </a:p>
        </p:txBody>
      </p:sp>
      <p:sp>
        <p:nvSpPr>
          <p:cNvPr id="10" name="Rectangle 9"/>
          <p:cNvSpPr/>
          <p:nvPr/>
        </p:nvSpPr>
        <p:spPr>
          <a:xfrm>
            <a:off x="2664958" y="5229200"/>
            <a:ext cx="3828169"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Service Provider</a:t>
            </a:r>
            <a:endParaRPr lang="en-GB" dirty="0"/>
          </a:p>
        </p:txBody>
      </p:sp>
      <p:cxnSp>
        <p:nvCxnSpPr>
          <p:cNvPr id="9" name="Straight Arrow Connector 8"/>
          <p:cNvCxnSpPr>
            <a:endCxn id="3" idx="0"/>
          </p:cNvCxnSpPr>
          <p:nvPr/>
        </p:nvCxnSpPr>
        <p:spPr>
          <a:xfrm>
            <a:off x="3442521" y="2924944"/>
            <a:ext cx="1"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2" idx="0"/>
          </p:cNvCxnSpPr>
          <p:nvPr/>
        </p:nvCxnSpPr>
        <p:spPr>
          <a:xfrm>
            <a:off x="5702767" y="2924944"/>
            <a:ext cx="1"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3" idx="2"/>
          </p:cNvCxnSpPr>
          <p:nvPr/>
        </p:nvCxnSpPr>
        <p:spPr>
          <a:xfrm flipV="1">
            <a:off x="3442522" y="4852907"/>
            <a:ext cx="0" cy="3762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5702768" y="4852907"/>
            <a:ext cx="0" cy="3762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226483" y="4068945"/>
            <a:ext cx="692323"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0" y="13062"/>
            <a:ext cx="6457409" cy="1323439"/>
          </a:xfrm>
          <a:prstGeom prst="rect">
            <a:avLst/>
          </a:prstGeom>
          <a:noFill/>
        </p:spPr>
        <p:txBody>
          <a:bodyPr wrap="none" rtlCol="0">
            <a:spAutoFit/>
          </a:bodyPr>
          <a:lstStyle/>
          <a:p>
            <a:r>
              <a:rPr lang="en-GB" sz="4000" b="1" dirty="0"/>
              <a:t>Collaboration and Integration</a:t>
            </a:r>
          </a:p>
          <a:p>
            <a:r>
              <a:rPr lang="en-GB" sz="4000" b="1" dirty="0"/>
              <a:t>across public services</a:t>
            </a:r>
          </a:p>
        </p:txBody>
      </p:sp>
      <p:pic>
        <p:nvPicPr>
          <p:cNvPr id="17" name="Picture 5"/>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8126990" y="6237312"/>
            <a:ext cx="909505" cy="3784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9" name="Picture 3"/>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250505" y="6228144"/>
            <a:ext cx="849887" cy="387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 name="Picture 4"/>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5815831" y="6301394"/>
            <a:ext cx="1400175" cy="314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1903009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5949280"/>
            <a:ext cx="4320480" cy="7787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13062"/>
            <a:ext cx="9144000" cy="12961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368450" y="1484784"/>
            <a:ext cx="8235998" cy="6863417"/>
          </a:xfrm>
          <a:prstGeom prst="rect">
            <a:avLst/>
          </a:prstGeom>
          <a:noFill/>
        </p:spPr>
        <p:txBody>
          <a:bodyPr wrap="square" rtlCol="0">
            <a:spAutoFit/>
          </a:bodyPr>
          <a:lstStyle/>
          <a:p>
            <a:pPr algn="ctr"/>
            <a:r>
              <a:rPr lang="en-GB" sz="2800" dirty="0" smtClean="0"/>
              <a:t>But what about the insight we’re gathering into </a:t>
            </a:r>
          </a:p>
          <a:p>
            <a:pPr algn="ctr"/>
            <a:r>
              <a:rPr lang="en-GB" sz="2800" dirty="0" smtClean="0"/>
              <a:t>collaborative working …..</a:t>
            </a:r>
          </a:p>
          <a:p>
            <a:endParaRPr lang="en-GB" sz="3200" dirty="0"/>
          </a:p>
          <a:p>
            <a:pPr marL="457200" indent="-457200">
              <a:buFont typeface="Arial" panose="020B0604020202020204" pitchFamily="34" charset="0"/>
              <a:buChar char="•"/>
            </a:pPr>
            <a:r>
              <a:rPr lang="en-GB" sz="2800" dirty="0" smtClean="0"/>
              <a:t>We’re building a picture of what people think about collaboration.  As integration of public services evolves, we will look at this from all points of view, both providers and the public.</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smtClean="0"/>
              <a:t>We will continue to gather the insight and monitor change in behaviour and attitudes.  </a:t>
            </a:r>
          </a:p>
          <a:p>
            <a:endParaRPr lang="en-GB" sz="2800" dirty="0" smtClean="0"/>
          </a:p>
          <a:p>
            <a:endParaRPr lang="en-GB" sz="3200" dirty="0"/>
          </a:p>
          <a:p>
            <a:endParaRPr lang="en-GB" sz="3200" dirty="0" smtClean="0"/>
          </a:p>
          <a:p>
            <a:endParaRPr lang="en-GB" sz="3200" dirty="0"/>
          </a:p>
          <a:p>
            <a:pPr marL="285750" indent="-285750">
              <a:buFont typeface="Arial" panose="020B0604020202020204" pitchFamily="34" charset="0"/>
              <a:buChar char="•"/>
            </a:pPr>
            <a:endParaRPr lang="en-GB" sz="3200" dirty="0"/>
          </a:p>
        </p:txBody>
      </p:sp>
      <p:sp>
        <p:nvSpPr>
          <p:cNvPr id="7" name="TextBox 6"/>
          <p:cNvSpPr txBox="1"/>
          <p:nvPr/>
        </p:nvSpPr>
        <p:spPr>
          <a:xfrm>
            <a:off x="0" y="13062"/>
            <a:ext cx="6457409" cy="1323439"/>
          </a:xfrm>
          <a:prstGeom prst="rect">
            <a:avLst/>
          </a:prstGeom>
          <a:noFill/>
        </p:spPr>
        <p:txBody>
          <a:bodyPr wrap="none" rtlCol="0">
            <a:spAutoFit/>
          </a:bodyPr>
          <a:lstStyle/>
          <a:p>
            <a:r>
              <a:rPr lang="en-GB" sz="4000" b="1" dirty="0"/>
              <a:t>Collaboration and Integration</a:t>
            </a:r>
          </a:p>
          <a:p>
            <a:r>
              <a:rPr lang="en-GB" sz="4000" b="1" dirty="0"/>
              <a:t>across public services</a:t>
            </a:r>
          </a:p>
        </p:txBody>
      </p:sp>
      <p:pic>
        <p:nvPicPr>
          <p:cNvPr id="9"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126990" y="6237312"/>
            <a:ext cx="909505" cy="3784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250505" y="6228144"/>
            <a:ext cx="849887" cy="387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4"/>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815831" y="6301394"/>
            <a:ext cx="1400175" cy="314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6806136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5949280"/>
            <a:ext cx="4320480" cy="7787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13062"/>
            <a:ext cx="9144000" cy="12961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179512" y="-14233"/>
            <a:ext cx="6646347" cy="1323439"/>
          </a:xfrm>
          <a:prstGeom prst="rect">
            <a:avLst/>
          </a:prstGeom>
          <a:noFill/>
        </p:spPr>
        <p:txBody>
          <a:bodyPr wrap="square" rtlCol="0">
            <a:spAutoFit/>
          </a:bodyPr>
          <a:lstStyle/>
          <a:p>
            <a:r>
              <a:rPr lang="en-GB" sz="4000" b="1" dirty="0" smtClean="0"/>
              <a:t>Collaboration and Integration</a:t>
            </a:r>
            <a:endParaRPr lang="en-GB" sz="4000" b="1" dirty="0"/>
          </a:p>
          <a:p>
            <a:r>
              <a:rPr lang="en-GB" sz="4000" b="1" dirty="0" smtClean="0"/>
              <a:t>across public services</a:t>
            </a:r>
            <a:endParaRPr lang="en-GB" sz="4000" b="1" dirty="0"/>
          </a:p>
        </p:txBody>
      </p:sp>
      <p:sp>
        <p:nvSpPr>
          <p:cNvPr id="5" name="TextBox 4"/>
          <p:cNvSpPr txBox="1"/>
          <p:nvPr/>
        </p:nvSpPr>
        <p:spPr>
          <a:xfrm>
            <a:off x="395536" y="1689770"/>
            <a:ext cx="8208912" cy="4770537"/>
          </a:xfrm>
          <a:prstGeom prst="rect">
            <a:avLst/>
          </a:prstGeom>
          <a:noFill/>
        </p:spPr>
        <p:txBody>
          <a:bodyPr wrap="square" rtlCol="0">
            <a:spAutoFit/>
          </a:bodyPr>
          <a:lstStyle/>
          <a:p>
            <a:pPr algn="ctr"/>
            <a:endParaRPr lang="en-GB" sz="4800" dirty="0" smtClean="0"/>
          </a:p>
          <a:p>
            <a:pPr algn="ctr"/>
            <a:r>
              <a:rPr lang="en-GB" sz="4800" dirty="0"/>
              <a:t>L</a:t>
            </a:r>
            <a:r>
              <a:rPr lang="en-GB" sz="4800" dirty="0" smtClean="0"/>
              <a:t>et’s now take a look at</a:t>
            </a:r>
          </a:p>
          <a:p>
            <a:pPr algn="ctr"/>
            <a:r>
              <a:rPr lang="en-GB" sz="4800" dirty="0"/>
              <a:t>w</a:t>
            </a:r>
            <a:r>
              <a:rPr lang="en-GB" sz="4800" dirty="0" smtClean="0"/>
              <a:t>hat people who work in the public sector</a:t>
            </a:r>
            <a:r>
              <a:rPr lang="en-GB" sz="4800" dirty="0"/>
              <a:t> </a:t>
            </a:r>
            <a:r>
              <a:rPr lang="en-GB" sz="4800" dirty="0" smtClean="0"/>
              <a:t>think of</a:t>
            </a:r>
          </a:p>
          <a:p>
            <a:pPr algn="ctr"/>
            <a:r>
              <a:rPr lang="en-GB" sz="4800" dirty="0" smtClean="0"/>
              <a:t>collaborative working</a:t>
            </a:r>
          </a:p>
          <a:p>
            <a:r>
              <a:rPr lang="en-GB" sz="3200" dirty="0" smtClean="0"/>
              <a:t> </a:t>
            </a:r>
            <a:endParaRPr lang="en-GB" sz="3200" dirty="0"/>
          </a:p>
          <a:p>
            <a:pPr marL="285750" indent="-285750">
              <a:buFont typeface="Arial" panose="020B0604020202020204" pitchFamily="34" charset="0"/>
              <a:buChar char="•"/>
            </a:pPr>
            <a:endParaRPr lang="en-GB" sz="3200" dirty="0"/>
          </a:p>
        </p:txBody>
      </p:sp>
      <p:pic>
        <p:nvPicPr>
          <p:cNvPr id="7"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126990" y="6237312"/>
            <a:ext cx="909505" cy="3784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250505" y="6228144"/>
            <a:ext cx="849887" cy="387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4"/>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815831" y="6301394"/>
            <a:ext cx="1400175" cy="314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7122200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5949280"/>
            <a:ext cx="4320480" cy="7787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13062"/>
            <a:ext cx="9144000" cy="12961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368450" y="1484784"/>
            <a:ext cx="8235998" cy="6432530"/>
          </a:xfrm>
          <a:prstGeom prst="rect">
            <a:avLst/>
          </a:prstGeom>
          <a:noFill/>
        </p:spPr>
        <p:txBody>
          <a:bodyPr wrap="square" rtlCol="0">
            <a:spAutoFit/>
          </a:bodyPr>
          <a:lstStyle/>
          <a:p>
            <a:pPr algn="ctr"/>
            <a:r>
              <a:rPr lang="en-GB" sz="2800" dirty="0" smtClean="0"/>
              <a:t>What views are represented here? </a:t>
            </a:r>
          </a:p>
          <a:p>
            <a:endParaRPr lang="en-GB" sz="3200" dirty="0"/>
          </a:p>
          <a:p>
            <a:pPr marL="457200" indent="-457200">
              <a:buFont typeface="Arial" panose="020B0604020202020204" pitchFamily="34" charset="0"/>
              <a:buChar char="•"/>
            </a:pPr>
            <a:r>
              <a:rPr lang="en-GB" sz="2800" dirty="0" smtClean="0"/>
              <a:t>Over 300 people working across the public sector have shared their opinions with us.</a:t>
            </a:r>
          </a:p>
          <a:p>
            <a:endParaRPr lang="en-GB" sz="2800" dirty="0"/>
          </a:p>
          <a:p>
            <a:pPr marL="457200" indent="-457200">
              <a:buFont typeface="Arial" panose="020B0604020202020204" pitchFamily="34" charset="0"/>
              <a:buChar char="•"/>
            </a:pPr>
            <a:r>
              <a:rPr lang="en-GB" sz="2800" dirty="0" smtClean="0"/>
              <a:t>The views of those working in healthcare; adult social services; children’s services; education; local government and others are all reflected here.</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smtClean="0"/>
              <a:t>We will be gathering fresh insight in the new year.</a:t>
            </a:r>
          </a:p>
          <a:p>
            <a:endParaRPr lang="en-GB" sz="3200" dirty="0"/>
          </a:p>
          <a:p>
            <a:endParaRPr lang="en-GB" sz="3200" dirty="0" smtClean="0"/>
          </a:p>
          <a:p>
            <a:endParaRPr lang="en-GB" sz="3200" dirty="0"/>
          </a:p>
          <a:p>
            <a:pPr marL="285750" indent="-285750">
              <a:buFont typeface="Arial" panose="020B0604020202020204" pitchFamily="34" charset="0"/>
              <a:buChar char="•"/>
            </a:pPr>
            <a:endParaRPr lang="en-GB" sz="3200" dirty="0"/>
          </a:p>
        </p:txBody>
      </p:sp>
      <p:sp>
        <p:nvSpPr>
          <p:cNvPr id="7" name="TextBox 6"/>
          <p:cNvSpPr txBox="1"/>
          <p:nvPr/>
        </p:nvSpPr>
        <p:spPr>
          <a:xfrm>
            <a:off x="0" y="13062"/>
            <a:ext cx="6457409" cy="1323439"/>
          </a:xfrm>
          <a:prstGeom prst="rect">
            <a:avLst/>
          </a:prstGeom>
          <a:noFill/>
        </p:spPr>
        <p:txBody>
          <a:bodyPr wrap="none" rtlCol="0">
            <a:spAutoFit/>
          </a:bodyPr>
          <a:lstStyle/>
          <a:p>
            <a:r>
              <a:rPr lang="en-GB" sz="4000" b="1" dirty="0"/>
              <a:t>Collaboration and Integration</a:t>
            </a:r>
          </a:p>
          <a:p>
            <a:r>
              <a:rPr lang="en-GB" sz="4000" b="1" dirty="0"/>
              <a:t>across public services</a:t>
            </a:r>
          </a:p>
        </p:txBody>
      </p:sp>
      <p:pic>
        <p:nvPicPr>
          <p:cNvPr id="9"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126990" y="6237312"/>
            <a:ext cx="909505" cy="3784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250505" y="6228144"/>
            <a:ext cx="849887" cy="387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4"/>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815831" y="6301394"/>
            <a:ext cx="1400175" cy="314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8672668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652</TotalTime>
  <Words>1249</Words>
  <Application>Microsoft Office PowerPoint</Application>
  <PresentationFormat>On-screen Show (4:3)</PresentationFormat>
  <Paragraphs>405</Paragraphs>
  <Slides>34</Slides>
  <Notes>25</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dc:creator>
  <cp:lastModifiedBy>John</cp:lastModifiedBy>
  <cp:revision>80</cp:revision>
  <dcterms:created xsi:type="dcterms:W3CDTF">2014-11-19T14:24:15Z</dcterms:created>
  <dcterms:modified xsi:type="dcterms:W3CDTF">2015-02-05T09:05:20Z</dcterms:modified>
</cp:coreProperties>
</file>